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Merriweather" pitchFamily="2" charset="77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Prompt" pitchFamily="2" charset="-34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6"/>
    <p:restoredTop sz="94719"/>
  </p:normalViewPr>
  <p:slideViewPr>
    <p:cSldViewPr snapToGrid="0">
      <p:cViewPr varScale="1">
        <p:scale>
          <a:sx n="198" d="100"/>
          <a:sy n="198" d="100"/>
        </p:scale>
        <p:origin x="9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69906465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69906465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699064655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7" name="Google Shape;227;g2699064655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6990646554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sz="1300" dirty="0">
              <a:solidFill>
                <a:schemeClr val="dk1"/>
              </a:solidFill>
            </a:endParaRPr>
          </a:p>
        </p:txBody>
      </p:sp>
      <p:sp>
        <p:nvSpPr>
          <p:cNvPr id="237" name="Google Shape;237;g26990646554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6990646554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sz="1300" b="1" dirty="0">
              <a:solidFill>
                <a:schemeClr val="dk1"/>
              </a:solidFill>
            </a:endParaRPr>
          </a:p>
        </p:txBody>
      </p:sp>
      <p:sp>
        <p:nvSpPr>
          <p:cNvPr id="250" name="Google Shape;250;g26990646554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6990646554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1" name="Google Shape;261;g2699064655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6990646554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sz="1300" b="1" dirty="0">
              <a:solidFill>
                <a:schemeClr val="dk1"/>
              </a:solidFill>
            </a:endParaRPr>
          </a:p>
        </p:txBody>
      </p:sp>
      <p:sp>
        <p:nvSpPr>
          <p:cNvPr id="278" name="Google Shape;278;g26990646554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6990646554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9" name="Google Shape;289;g26990646554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699064655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699064655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699064655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g2699064655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699064655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2" indent="-2921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-US" sz="1000">
                <a:solidFill>
                  <a:schemeClr val="dk1"/>
                </a:solidFill>
              </a:rPr>
              <a:t>Presi interview, panel, screen 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To give you a quick rundown of my background, I graduated from BGSU you in 2016, and I received my MBA degree in the spring of 2023 from Auburn University. In 2016 I joined Osterman which is a 200 person company that supplies plastic raw materials to manufacturers across the United States. I was an outside sales rep for 5 years.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In 2021 I was able to network my way into the 80,000 person software giant, salesforce.com, having no prior software sales experience but by using the tactics I’ll explain later in this presentation.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And then in late 2022, I returned to Osterman in a sales leadership role. I interviewed with multiple companies every step of the way and those interview skills allowed me to level up my career to where I am today.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)By the way, we are hiring, please reach out to me after the call if you’re interested in learning more about that.)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41" name="Google Shape;141;g2699064655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699064655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699064655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6990646554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endParaRPr sz="1300" b="1" dirty="0">
              <a:solidFill>
                <a:schemeClr val="dk1"/>
              </a:solidFill>
            </a:endParaRPr>
          </a:p>
        </p:txBody>
      </p:sp>
      <p:sp>
        <p:nvSpPr>
          <p:cNvPr id="165" name="Google Shape;165;g2699064655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699064655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dk1"/>
              </a:solidFill>
            </a:endParaRPr>
          </a:p>
        </p:txBody>
      </p:sp>
      <p:sp>
        <p:nvSpPr>
          <p:cNvPr id="181" name="Google Shape;181;g2699064655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6990646554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dk1"/>
              </a:solidFill>
            </a:endParaRPr>
          </a:p>
        </p:txBody>
      </p:sp>
      <p:sp>
        <p:nvSpPr>
          <p:cNvPr id="197" name="Google Shape;197;g26990646554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699064655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endParaRPr sz="1300" b="1" dirty="0">
              <a:solidFill>
                <a:schemeClr val="dk1"/>
              </a:solidFill>
            </a:endParaRPr>
          </a:p>
        </p:txBody>
      </p:sp>
      <p:sp>
        <p:nvSpPr>
          <p:cNvPr id="210" name="Google Shape;210;g2699064655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699064655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6990646554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>
            <a:spLocks noGrp="1"/>
          </p:cNvSpPr>
          <p:nvPr>
            <p:ph type="pic" idx="2"/>
          </p:nvPr>
        </p:nvSpPr>
        <p:spPr>
          <a:xfrm>
            <a:off x="4486275" y="866456"/>
            <a:ext cx="3763500" cy="3410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>
            <a:spLocks noGrp="1"/>
          </p:cNvSpPr>
          <p:nvPr>
            <p:ph type="pic" idx="2"/>
          </p:nvPr>
        </p:nvSpPr>
        <p:spPr>
          <a:xfrm>
            <a:off x="5227897" y="876341"/>
            <a:ext cx="2427900" cy="3499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0" y="0"/>
            <a:ext cx="37665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>
            <a:spLocks noGrp="1"/>
          </p:cNvSpPr>
          <p:nvPr>
            <p:ph type="pic" idx="2"/>
          </p:nvPr>
        </p:nvSpPr>
        <p:spPr>
          <a:xfrm>
            <a:off x="5327373" y="-1"/>
            <a:ext cx="3816600" cy="2486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>
            <a:spLocks noGrp="1"/>
          </p:cNvSpPr>
          <p:nvPr>
            <p:ph type="pic" idx="3"/>
          </p:nvPr>
        </p:nvSpPr>
        <p:spPr>
          <a:xfrm>
            <a:off x="1790699" y="2486025"/>
            <a:ext cx="3536700" cy="2657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>
            <a:spLocks noGrp="1"/>
          </p:cNvSpPr>
          <p:nvPr>
            <p:ph type="pic" idx="2"/>
          </p:nvPr>
        </p:nvSpPr>
        <p:spPr>
          <a:xfrm>
            <a:off x="0" y="0"/>
            <a:ext cx="4045200" cy="344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>
            <a:spLocks noGrp="1"/>
          </p:cNvSpPr>
          <p:nvPr>
            <p:ph type="pic" idx="2"/>
          </p:nvPr>
        </p:nvSpPr>
        <p:spPr>
          <a:xfrm>
            <a:off x="5377543" y="0"/>
            <a:ext cx="37665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>
            <a:spLocks noGrp="1"/>
          </p:cNvSpPr>
          <p:nvPr>
            <p:ph type="pic" idx="2"/>
          </p:nvPr>
        </p:nvSpPr>
        <p:spPr>
          <a:xfrm>
            <a:off x="0" y="2328863"/>
            <a:ext cx="9144000" cy="28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>
            <a:spLocks noGrp="1"/>
          </p:cNvSpPr>
          <p:nvPr>
            <p:ph type="pic" idx="2"/>
          </p:nvPr>
        </p:nvSpPr>
        <p:spPr>
          <a:xfrm>
            <a:off x="0" y="762000"/>
            <a:ext cx="4591200" cy="3619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3"/>
          <p:cNvSpPr>
            <a:spLocks noGrp="1"/>
          </p:cNvSpPr>
          <p:nvPr>
            <p:ph type="pic" idx="2"/>
          </p:nvPr>
        </p:nvSpPr>
        <p:spPr>
          <a:xfrm>
            <a:off x="6457950" y="870855"/>
            <a:ext cx="2272800" cy="178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3"/>
          <p:cNvSpPr>
            <a:spLocks noGrp="1"/>
          </p:cNvSpPr>
          <p:nvPr>
            <p:ph type="pic" idx="3"/>
          </p:nvPr>
        </p:nvSpPr>
        <p:spPr>
          <a:xfrm>
            <a:off x="3676650" y="870856"/>
            <a:ext cx="2272800" cy="178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4"/>
          <p:cNvSpPr>
            <a:spLocks noGrp="1"/>
          </p:cNvSpPr>
          <p:nvPr>
            <p:ph type="pic" idx="2"/>
          </p:nvPr>
        </p:nvSpPr>
        <p:spPr>
          <a:xfrm>
            <a:off x="0" y="876300"/>
            <a:ext cx="5023500" cy="4267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5"/>
          <p:cNvSpPr>
            <a:spLocks noGrp="1"/>
          </p:cNvSpPr>
          <p:nvPr>
            <p:ph type="pic" idx="2"/>
          </p:nvPr>
        </p:nvSpPr>
        <p:spPr>
          <a:xfrm>
            <a:off x="413165" y="2918902"/>
            <a:ext cx="1877100" cy="1021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5"/>
          <p:cNvSpPr>
            <a:spLocks noGrp="1"/>
          </p:cNvSpPr>
          <p:nvPr>
            <p:ph type="pic" idx="3"/>
          </p:nvPr>
        </p:nvSpPr>
        <p:spPr>
          <a:xfrm>
            <a:off x="4591027" y="-1"/>
            <a:ext cx="27813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5"/>
          <p:cNvSpPr>
            <a:spLocks noGrp="1"/>
          </p:cNvSpPr>
          <p:nvPr>
            <p:ph type="pic" idx="4"/>
          </p:nvPr>
        </p:nvSpPr>
        <p:spPr>
          <a:xfrm>
            <a:off x="2576817" y="2918902"/>
            <a:ext cx="1877100" cy="1021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5"/>
          <p:cNvSpPr>
            <a:spLocks noGrp="1"/>
          </p:cNvSpPr>
          <p:nvPr>
            <p:ph type="pic" idx="5"/>
          </p:nvPr>
        </p:nvSpPr>
        <p:spPr>
          <a:xfrm>
            <a:off x="4705327" y="2918903"/>
            <a:ext cx="1877100" cy="1021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6"/>
          <p:cNvSpPr>
            <a:spLocks noGrp="1"/>
          </p:cNvSpPr>
          <p:nvPr>
            <p:ph type="pic" idx="2"/>
          </p:nvPr>
        </p:nvSpPr>
        <p:spPr>
          <a:xfrm>
            <a:off x="4600575" y="0"/>
            <a:ext cx="4543500" cy="28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6"/>
          <p:cNvSpPr>
            <a:spLocks noGrp="1"/>
          </p:cNvSpPr>
          <p:nvPr>
            <p:ph type="pic" idx="3"/>
          </p:nvPr>
        </p:nvSpPr>
        <p:spPr>
          <a:xfrm>
            <a:off x="0" y="2800350"/>
            <a:ext cx="4600500" cy="234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7"/>
          <p:cNvSpPr>
            <a:spLocks noGrp="1"/>
          </p:cNvSpPr>
          <p:nvPr>
            <p:ph type="pic" idx="2"/>
          </p:nvPr>
        </p:nvSpPr>
        <p:spPr>
          <a:xfrm>
            <a:off x="507802" y="2235463"/>
            <a:ext cx="1481100" cy="1340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7"/>
          <p:cNvSpPr>
            <a:spLocks noGrp="1"/>
          </p:cNvSpPr>
          <p:nvPr>
            <p:ph type="pic" idx="3"/>
          </p:nvPr>
        </p:nvSpPr>
        <p:spPr>
          <a:xfrm>
            <a:off x="2721172" y="2235463"/>
            <a:ext cx="1481100" cy="1340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7"/>
          <p:cNvSpPr>
            <a:spLocks noGrp="1"/>
          </p:cNvSpPr>
          <p:nvPr>
            <p:ph type="pic" idx="4"/>
          </p:nvPr>
        </p:nvSpPr>
        <p:spPr>
          <a:xfrm>
            <a:off x="4933915" y="2235463"/>
            <a:ext cx="1481100" cy="1340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7"/>
          <p:cNvSpPr>
            <a:spLocks noGrp="1"/>
          </p:cNvSpPr>
          <p:nvPr>
            <p:ph type="pic" idx="5"/>
          </p:nvPr>
        </p:nvSpPr>
        <p:spPr>
          <a:xfrm>
            <a:off x="7146659" y="2235463"/>
            <a:ext cx="1481100" cy="1340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8"/>
          <p:cNvSpPr>
            <a:spLocks noGrp="1"/>
          </p:cNvSpPr>
          <p:nvPr>
            <p:ph type="pic" idx="2"/>
          </p:nvPr>
        </p:nvSpPr>
        <p:spPr>
          <a:xfrm>
            <a:off x="0" y="0"/>
            <a:ext cx="5001600" cy="5143500"/>
          </a:xfrm>
          <a:prstGeom prst="parallelogram">
            <a:avLst>
              <a:gd name="adj" fmla="val 3969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9"/>
          <p:cNvSpPr>
            <a:spLocks noGrp="1"/>
          </p:cNvSpPr>
          <p:nvPr>
            <p:ph type="pic" idx="2"/>
          </p:nvPr>
        </p:nvSpPr>
        <p:spPr>
          <a:xfrm>
            <a:off x="4486275" y="866456"/>
            <a:ext cx="3763500" cy="3410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"/>
          <p:cNvSpPr>
            <a:spLocks noGrp="1"/>
          </p:cNvSpPr>
          <p:nvPr>
            <p:ph type="pic" idx="2"/>
          </p:nvPr>
        </p:nvSpPr>
        <p:spPr>
          <a:xfrm>
            <a:off x="748417" y="818510"/>
            <a:ext cx="3452100" cy="154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30"/>
          <p:cNvSpPr>
            <a:spLocks noGrp="1"/>
          </p:cNvSpPr>
          <p:nvPr>
            <p:ph type="pic" idx="3"/>
          </p:nvPr>
        </p:nvSpPr>
        <p:spPr>
          <a:xfrm>
            <a:off x="748416" y="2847335"/>
            <a:ext cx="3452100" cy="154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1"/>
          <p:cNvSpPr>
            <a:spLocks noGrp="1"/>
          </p:cNvSpPr>
          <p:nvPr>
            <p:ph type="pic" idx="2"/>
          </p:nvPr>
        </p:nvSpPr>
        <p:spPr>
          <a:xfrm>
            <a:off x="4629150" y="0"/>
            <a:ext cx="4515000" cy="2838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4"/>
          <p:cNvSpPr>
            <a:spLocks noGrp="1"/>
          </p:cNvSpPr>
          <p:nvPr>
            <p:ph type="pic" idx="2"/>
          </p:nvPr>
        </p:nvSpPr>
        <p:spPr>
          <a:xfrm>
            <a:off x="5931864" y="707229"/>
            <a:ext cx="1719300" cy="3742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5"/>
          <p:cNvSpPr>
            <a:spLocks noGrp="1"/>
          </p:cNvSpPr>
          <p:nvPr>
            <p:ph type="pic" idx="2"/>
          </p:nvPr>
        </p:nvSpPr>
        <p:spPr>
          <a:xfrm>
            <a:off x="1021982" y="990367"/>
            <a:ext cx="2661300" cy="5792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6"/>
          <p:cNvSpPr>
            <a:spLocks noGrp="1"/>
          </p:cNvSpPr>
          <p:nvPr>
            <p:ph type="pic" idx="2"/>
          </p:nvPr>
        </p:nvSpPr>
        <p:spPr>
          <a:xfrm>
            <a:off x="4878082" y="1223548"/>
            <a:ext cx="3303600" cy="1807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7"/>
          <p:cNvSpPr>
            <a:spLocks noGrp="1"/>
          </p:cNvSpPr>
          <p:nvPr>
            <p:ph type="pic" idx="2"/>
          </p:nvPr>
        </p:nvSpPr>
        <p:spPr>
          <a:xfrm>
            <a:off x="3093764" y="1720355"/>
            <a:ext cx="2956500" cy="1850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8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20" name="Google Shape;120;p38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7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8" name="Google Shape;128;p39"/>
          <p:cNvSpPr txBox="1">
            <a:spLocks noGrp="1"/>
          </p:cNvSpPr>
          <p:nvPr>
            <p:ph type="ctrTitle"/>
          </p:nvPr>
        </p:nvSpPr>
        <p:spPr>
          <a:xfrm>
            <a:off x="73350" y="2912300"/>
            <a:ext cx="8168100" cy="174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22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Unlocking Career Opportunities</a:t>
            </a:r>
            <a:endParaRPr sz="3322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5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Real-World Tactics to Find &amp; Win Interviews</a:t>
            </a:r>
            <a:endParaRPr sz="1955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66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March 2024</a:t>
            </a:r>
            <a:endParaRPr sz="1966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66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Joey DiPofi, MBA</a:t>
            </a:r>
            <a:endParaRPr sz="1966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30" name="Google Shape;230;p48"/>
          <p:cNvSpPr txBox="1">
            <a:spLocks noGrp="1"/>
          </p:cNvSpPr>
          <p:nvPr>
            <p:ph type="ctrTitle"/>
          </p:nvPr>
        </p:nvSpPr>
        <p:spPr>
          <a:xfrm>
            <a:off x="2289300" y="89425"/>
            <a:ext cx="45654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55" b="1">
                <a:solidFill>
                  <a:schemeClr val="lt1"/>
                </a:solidFill>
              </a:rPr>
              <a:t>Four Areas to </a:t>
            </a:r>
            <a:br>
              <a:rPr lang="en" sz="2555" b="1">
                <a:solidFill>
                  <a:schemeClr val="lt1"/>
                </a:solidFill>
              </a:rPr>
            </a:br>
            <a:r>
              <a:rPr lang="en" sz="2555" b="1">
                <a:solidFill>
                  <a:schemeClr val="lt1"/>
                </a:solidFill>
              </a:rPr>
              <a:t>Achieve Differentiation</a:t>
            </a:r>
            <a:endParaRPr sz="1700" b="1">
              <a:solidFill>
                <a:schemeClr val="lt1"/>
              </a:solidFill>
            </a:endParaRPr>
          </a:p>
        </p:txBody>
      </p:sp>
      <p:sp>
        <p:nvSpPr>
          <p:cNvPr id="231" name="Google Shape;231;p48"/>
          <p:cNvSpPr/>
          <p:nvPr/>
        </p:nvSpPr>
        <p:spPr>
          <a:xfrm>
            <a:off x="5006200" y="1766863"/>
            <a:ext cx="2681100" cy="714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</a:rPr>
              <a:t>Icebreaker 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</a:rPr>
              <a:t>&amp; Answers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232" name="Google Shape;232;p48"/>
          <p:cNvSpPr/>
          <p:nvPr/>
        </p:nvSpPr>
        <p:spPr>
          <a:xfrm>
            <a:off x="5006200" y="2987100"/>
            <a:ext cx="2681100" cy="714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</a:rPr>
              <a:t>Outside-the-Box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</a:rPr>
              <a:t>Tactics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233" name="Google Shape;233;p48"/>
          <p:cNvSpPr/>
          <p:nvPr/>
        </p:nvSpPr>
        <p:spPr>
          <a:xfrm>
            <a:off x="1424675" y="2987100"/>
            <a:ext cx="2681100" cy="714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</a:rPr>
              <a:t>Crafting Thoughftul</a:t>
            </a:r>
            <a:br>
              <a:rPr lang="en" sz="1800" b="1">
                <a:solidFill>
                  <a:schemeClr val="dk1"/>
                </a:solidFill>
              </a:rPr>
            </a:br>
            <a:r>
              <a:rPr lang="en" sz="1800" b="1">
                <a:solidFill>
                  <a:schemeClr val="dk1"/>
                </a:solidFill>
              </a:rPr>
              <a:t>Questions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234" name="Google Shape;234;p48"/>
          <p:cNvSpPr/>
          <p:nvPr/>
        </p:nvSpPr>
        <p:spPr>
          <a:xfrm>
            <a:off x="1424675" y="1766863"/>
            <a:ext cx="2681100" cy="714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</a:rPr>
              <a:t>Current Employee 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</a:rPr>
              <a:t>Insights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40" name="Google Shape;24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4500" y="309850"/>
            <a:ext cx="2660308" cy="575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4500" y="309850"/>
            <a:ext cx="2698150" cy="584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4499" y="309844"/>
            <a:ext cx="2698174" cy="5841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64488" y="309823"/>
            <a:ext cx="2698162" cy="58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64488" y="309808"/>
            <a:ext cx="2698174" cy="5841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64500" y="309850"/>
            <a:ext cx="2698150" cy="584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83509" y="144631"/>
            <a:ext cx="3060150" cy="617166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9"/>
          <p:cNvSpPr/>
          <p:nvPr/>
        </p:nvSpPr>
        <p:spPr>
          <a:xfrm>
            <a:off x="666600" y="1422425"/>
            <a:ext cx="4533900" cy="2522700"/>
          </a:xfrm>
          <a:prstGeom prst="roundRect">
            <a:avLst>
              <a:gd name="adj" fmla="val 16667"/>
            </a:avLst>
          </a:prstGeom>
          <a:solidFill>
            <a:srgbClr val="E7E6E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Current Employee Insights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/>
              <a:t>Who has been in your seat?</a:t>
            </a:r>
            <a:endParaRPr sz="1300"/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/>
              <a:t>Who has been across the table?</a:t>
            </a:r>
            <a:endParaRPr sz="1300"/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/>
              <a:t>You’re gaining a competitive advantage</a:t>
            </a:r>
            <a:endParaRPr sz="1300"/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/>
              <a:t>Find confidence in going the extra mile</a:t>
            </a:r>
            <a:endParaRPr sz="13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53" name="Google Shape;25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963" y="356575"/>
            <a:ext cx="2752874" cy="595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0"/>
          <p:cNvPicPr preferRelativeResize="0"/>
          <p:nvPr/>
        </p:nvPicPr>
        <p:blipFill rotWithShape="1">
          <a:blip r:embed="rId5">
            <a:alphaModFix/>
          </a:blip>
          <a:srcRect t="5606"/>
          <a:stretch/>
        </p:blipFill>
        <p:spPr>
          <a:xfrm>
            <a:off x="665938" y="356575"/>
            <a:ext cx="2752875" cy="56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0"/>
          <p:cNvPicPr preferRelativeResize="0"/>
          <p:nvPr/>
        </p:nvPicPr>
        <p:blipFill rotWithShape="1">
          <a:blip r:embed="rId6">
            <a:alphaModFix/>
          </a:blip>
          <a:srcRect t="1787"/>
          <a:stretch/>
        </p:blipFill>
        <p:spPr>
          <a:xfrm>
            <a:off x="665950" y="356587"/>
            <a:ext cx="2752875" cy="5850901"/>
          </a:xfrm>
          <a:prstGeom prst="rect">
            <a:avLst/>
          </a:prstGeom>
          <a:solidFill>
            <a:srgbClr val="E7E6E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6" name="Google Shape;256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963" y="356575"/>
            <a:ext cx="2752874" cy="5959726"/>
          </a:xfrm>
          <a:prstGeom prst="rect">
            <a:avLst/>
          </a:prstGeom>
          <a:solidFill>
            <a:srgbClr val="E7E6E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7" name="Google Shape;257;p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2334" y="144631"/>
            <a:ext cx="3060150" cy="617166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50"/>
          <p:cNvSpPr/>
          <p:nvPr/>
        </p:nvSpPr>
        <p:spPr>
          <a:xfrm>
            <a:off x="4076125" y="1353700"/>
            <a:ext cx="4533900" cy="2522700"/>
          </a:xfrm>
          <a:prstGeom prst="roundRect">
            <a:avLst>
              <a:gd name="adj" fmla="val 16667"/>
            </a:avLst>
          </a:prstGeom>
          <a:solidFill>
            <a:srgbClr val="E7E6E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Ice Breaker &amp; Answers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Interview Background Cheat Sheet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Personal icebreaker → “He came prepared.”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Identify your weak answers. Improve them!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Tailored Follow-Up Email</a:t>
            </a:r>
            <a:endParaRPr sz="13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64" name="Google Shape;264;p51"/>
          <p:cNvSpPr/>
          <p:nvPr/>
        </p:nvSpPr>
        <p:spPr>
          <a:xfrm>
            <a:off x="713550" y="1636650"/>
            <a:ext cx="3750300" cy="187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Managerial Skills 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Question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“What’s your management style?”</a:t>
            </a:r>
            <a:endParaRPr sz="2000" b="1">
              <a:solidFill>
                <a:schemeClr val="dk1"/>
              </a:solidFill>
            </a:endParaRPr>
          </a:p>
        </p:txBody>
      </p:sp>
      <p:sp>
        <p:nvSpPr>
          <p:cNvPr id="265" name="Google Shape;265;p51"/>
          <p:cNvSpPr/>
          <p:nvPr/>
        </p:nvSpPr>
        <p:spPr>
          <a:xfrm>
            <a:off x="713550" y="1636650"/>
            <a:ext cx="3750300" cy="187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Employee Reference 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Question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“What qualities do your best reps have in common?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chemeClr val="dk1"/>
              </a:solidFill>
            </a:endParaRPr>
          </a:p>
        </p:txBody>
      </p:sp>
      <p:sp>
        <p:nvSpPr>
          <p:cNvPr id="266" name="Google Shape;266;p51"/>
          <p:cNvSpPr/>
          <p:nvPr/>
        </p:nvSpPr>
        <p:spPr>
          <a:xfrm>
            <a:off x="713550" y="1636650"/>
            <a:ext cx="3750300" cy="187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Company Culture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Question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“Does teamwork play a big role in your sales success?”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</p:txBody>
      </p:sp>
      <p:sp>
        <p:nvSpPr>
          <p:cNvPr id="267" name="Google Shape;267;p51"/>
          <p:cNvSpPr/>
          <p:nvPr/>
        </p:nvSpPr>
        <p:spPr>
          <a:xfrm>
            <a:off x="4838600" y="1636638"/>
            <a:ext cx="3750300" cy="187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Interviewer’s Background Question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“I noticed on LinkedIn you recently spoke on a webinar about negotiation tactics. That’s really cool! How were you able to earn that speaking opportunity?”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</p:txBody>
      </p:sp>
      <p:sp>
        <p:nvSpPr>
          <p:cNvPr id="268" name="Google Shape;268;p51"/>
          <p:cNvSpPr/>
          <p:nvPr/>
        </p:nvSpPr>
        <p:spPr>
          <a:xfrm>
            <a:off x="4838600" y="1636650"/>
            <a:ext cx="3750300" cy="187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Managerial Skills 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Question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“What do you think is the biggest challenge I will initially face in this role and how have you helped other team members in my position overcome that?”</a:t>
            </a:r>
            <a:endParaRPr sz="2000" b="1">
              <a:solidFill>
                <a:schemeClr val="dk1"/>
              </a:solidFill>
            </a:endParaRPr>
          </a:p>
        </p:txBody>
      </p:sp>
      <p:sp>
        <p:nvSpPr>
          <p:cNvPr id="269" name="Google Shape;269;p51"/>
          <p:cNvSpPr/>
          <p:nvPr/>
        </p:nvSpPr>
        <p:spPr>
          <a:xfrm>
            <a:off x="4838600" y="1636650"/>
            <a:ext cx="3750300" cy="187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Employee Reference 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Question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“I spoke with Kevin to learn about what traits can make me successful in this role. He said discipline and resourcefulness. Are there any traits you would add?”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chemeClr val="dk1"/>
              </a:solidFill>
            </a:endParaRPr>
          </a:p>
        </p:txBody>
      </p:sp>
      <p:sp>
        <p:nvSpPr>
          <p:cNvPr id="270" name="Google Shape;270;p51"/>
          <p:cNvSpPr/>
          <p:nvPr/>
        </p:nvSpPr>
        <p:spPr>
          <a:xfrm>
            <a:off x="4838600" y="1636650"/>
            <a:ext cx="3750300" cy="187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Company Culture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Question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“My mentor told me a strong company culture is one of the most important things I should look for. I’m curious of how you would describe your sales team’s culture?”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713550" y="1636638"/>
            <a:ext cx="3750300" cy="187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Interviewer’s Background Question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“So, How long have you worked at Salesforce? Do you like it? ”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</p:txBody>
      </p:sp>
      <p:pic>
        <p:nvPicPr>
          <p:cNvPr id="272" name="Google Shape;27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0674" y="71950"/>
            <a:ext cx="638751" cy="53042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51"/>
          <p:cNvSpPr txBox="1">
            <a:spLocks noGrp="1"/>
          </p:cNvSpPr>
          <p:nvPr>
            <p:ph type="ctrTitle"/>
          </p:nvPr>
        </p:nvSpPr>
        <p:spPr>
          <a:xfrm>
            <a:off x="1972050" y="400000"/>
            <a:ext cx="12333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55" b="1">
                <a:solidFill>
                  <a:schemeClr val="lt1"/>
                </a:solidFill>
              </a:rPr>
              <a:t>Good</a:t>
            </a:r>
            <a:endParaRPr sz="1700" b="1">
              <a:solidFill>
                <a:schemeClr val="lt1"/>
              </a:solidFill>
            </a:endParaRPr>
          </a:p>
        </p:txBody>
      </p:sp>
      <p:sp>
        <p:nvSpPr>
          <p:cNvPr id="274" name="Google Shape;274;p51"/>
          <p:cNvSpPr txBox="1">
            <a:spLocks noGrp="1"/>
          </p:cNvSpPr>
          <p:nvPr>
            <p:ph type="ctrTitle" idx="2"/>
          </p:nvPr>
        </p:nvSpPr>
        <p:spPr>
          <a:xfrm>
            <a:off x="6097100" y="400000"/>
            <a:ext cx="12333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55" b="1">
                <a:solidFill>
                  <a:schemeClr val="lt1"/>
                </a:solidFill>
              </a:rPr>
              <a:t>Great</a:t>
            </a:r>
            <a:endParaRPr sz="1700" b="1">
              <a:solidFill>
                <a:schemeClr val="lt1"/>
              </a:solidFill>
            </a:endParaRPr>
          </a:p>
        </p:txBody>
      </p:sp>
      <p:sp>
        <p:nvSpPr>
          <p:cNvPr id="275" name="Google Shape;275;p51"/>
          <p:cNvSpPr/>
          <p:nvPr/>
        </p:nvSpPr>
        <p:spPr>
          <a:xfrm>
            <a:off x="1143000" y="312300"/>
            <a:ext cx="6858000" cy="4518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Crafting Thoughtful Questions</a:t>
            </a:r>
            <a:endParaRPr sz="1700"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Research - Proof you’ve done it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Emotional Intelligence - Shows you have it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Serious - Envisioning yourself in the role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Confidence - You’re also interviewing them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Top 7 Questions:</a:t>
            </a:r>
            <a:endParaRPr sz="1700"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Interviewer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Employee Reference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Managerial Skills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Company Culture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Path of Advancement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Onboarding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Expected Challenges</a:t>
            </a:r>
            <a:endParaRPr sz="1700" b="1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81" name="Google Shape;281;p52"/>
          <p:cNvPicPr preferRelativeResize="0"/>
          <p:nvPr/>
        </p:nvPicPr>
        <p:blipFill rotWithShape="1">
          <a:blip r:embed="rId4">
            <a:alphaModFix/>
          </a:blip>
          <a:srcRect t="5186"/>
          <a:stretch/>
        </p:blipFill>
        <p:spPr>
          <a:xfrm>
            <a:off x="693325" y="366513"/>
            <a:ext cx="2698174" cy="55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2"/>
          <p:cNvPicPr preferRelativeResize="0"/>
          <p:nvPr/>
        </p:nvPicPr>
        <p:blipFill rotWithShape="1">
          <a:blip r:embed="rId5">
            <a:alphaModFix/>
          </a:blip>
          <a:srcRect b="15038"/>
          <a:stretch/>
        </p:blipFill>
        <p:spPr>
          <a:xfrm>
            <a:off x="693325" y="320999"/>
            <a:ext cx="2698174" cy="496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324" y="310920"/>
            <a:ext cx="2698175" cy="583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2"/>
          <p:cNvPicPr preferRelativeResize="0"/>
          <p:nvPr/>
        </p:nvPicPr>
        <p:blipFill rotWithShape="1">
          <a:blip r:embed="rId7">
            <a:alphaModFix/>
          </a:blip>
          <a:srcRect t="17409"/>
          <a:stretch/>
        </p:blipFill>
        <p:spPr>
          <a:xfrm>
            <a:off x="693313" y="273087"/>
            <a:ext cx="2698175" cy="4822298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85" name="Google Shape;285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2334" y="144631"/>
            <a:ext cx="3060150" cy="617166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2"/>
          <p:cNvSpPr/>
          <p:nvPr/>
        </p:nvSpPr>
        <p:spPr>
          <a:xfrm>
            <a:off x="4340975" y="1169225"/>
            <a:ext cx="4112400" cy="2911500"/>
          </a:xfrm>
          <a:prstGeom prst="roundRect">
            <a:avLst>
              <a:gd name="adj" fmla="val 16667"/>
            </a:avLst>
          </a:prstGeom>
          <a:solidFill>
            <a:srgbClr val="E7E6E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Outside-the-Box Tactics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“How did you prepare for this interview?”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Company book, Industry podcast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Clifton Strengths Test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Internal modules (gamification)</a:t>
            </a:r>
            <a:endParaRPr sz="13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Physical Deliverables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3"/>
          <p:cNvSpPr>
            <a:spLocks noGrp="1"/>
          </p:cNvSpPr>
          <p:nvPr>
            <p:ph type="pic" idx="2"/>
          </p:nvPr>
        </p:nvSpPr>
        <p:spPr>
          <a:xfrm>
            <a:off x="0" y="0"/>
            <a:ext cx="6858000" cy="3857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587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53"/>
          <p:cNvSpPr txBox="1"/>
          <p:nvPr/>
        </p:nvSpPr>
        <p:spPr>
          <a:xfrm>
            <a:off x="2012620" y="2029163"/>
            <a:ext cx="51189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Clarified PPR</a:t>
            </a:r>
            <a:endParaRPr sz="3300" b="1" i="0" u="none" strike="noStrike" cap="none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94" name="Google Shape;29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0674" y="71950"/>
            <a:ext cx="638751" cy="53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96" name="Google Shape;296;p53"/>
          <p:cNvSpPr/>
          <p:nvPr/>
        </p:nvSpPr>
        <p:spPr>
          <a:xfrm>
            <a:off x="1451175" y="482700"/>
            <a:ext cx="6241800" cy="4178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Summary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Internal Referrals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Alumni Network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Employee Insights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Icebreaker &amp; Answers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Crafting Thoughtful Questions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Outside-the-Box Tactics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Objectives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Walk away with </a:t>
            </a:r>
            <a:r>
              <a:rPr lang="en" sz="1300" b="1">
                <a:solidFill>
                  <a:schemeClr val="dk1"/>
                </a:solidFill>
              </a:rPr>
              <a:t>practical advice</a:t>
            </a:r>
            <a:r>
              <a:rPr lang="en" sz="1300">
                <a:solidFill>
                  <a:schemeClr val="dk1"/>
                </a:solidFill>
              </a:rPr>
              <a:t> that you can apply today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Gain</a:t>
            </a:r>
            <a:r>
              <a:rPr lang="en" sz="1300" b="1">
                <a:solidFill>
                  <a:schemeClr val="dk1"/>
                </a:solidFill>
              </a:rPr>
              <a:t> more confidence</a:t>
            </a:r>
            <a:r>
              <a:rPr lang="en" sz="1300">
                <a:solidFill>
                  <a:schemeClr val="dk1"/>
                </a:solidFill>
              </a:rPr>
              <a:t> in interviewing without job experience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2" name="Google Shape;302;p54"/>
          <p:cNvSpPr txBox="1">
            <a:spLocks noGrp="1"/>
          </p:cNvSpPr>
          <p:nvPr>
            <p:ph type="ctrTitle"/>
          </p:nvPr>
        </p:nvSpPr>
        <p:spPr>
          <a:xfrm>
            <a:off x="3286200" y="1937375"/>
            <a:ext cx="2571600" cy="6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33" b="1">
                <a:solidFill>
                  <a:schemeClr val="lt1"/>
                </a:solidFill>
              </a:rPr>
              <a:t>Thank You</a:t>
            </a:r>
            <a:r>
              <a:rPr lang="en" sz="3433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0"/>
          <p:cNvSpPr>
            <a:spLocks noGrp="1"/>
          </p:cNvSpPr>
          <p:nvPr>
            <p:ph type="pic" idx="2"/>
          </p:nvPr>
        </p:nvSpPr>
        <p:spPr>
          <a:xfrm>
            <a:off x="0" y="0"/>
            <a:ext cx="6858000" cy="3857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587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0"/>
          <p:cNvSpPr txBox="1"/>
          <p:nvPr/>
        </p:nvSpPr>
        <p:spPr>
          <a:xfrm>
            <a:off x="2012620" y="2029163"/>
            <a:ext cx="51189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Clarified PPR</a:t>
            </a:r>
            <a:endParaRPr sz="3300" b="1" i="0" u="none" strike="noStrike" cap="none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136" name="Google Shape;13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0674" y="71950"/>
            <a:ext cx="638751" cy="53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38" name="Google Shape;138;p40"/>
          <p:cNvSpPr/>
          <p:nvPr/>
        </p:nvSpPr>
        <p:spPr>
          <a:xfrm>
            <a:off x="1735425" y="705600"/>
            <a:ext cx="5673300" cy="3732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Agenda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Background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How I Networked My Way Into Salesforce Inc.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Senior Year Project (Outreach to 38 Alumni)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Four Areas to Differentiate Yourself in the Interview Process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Wrap-Up / Questions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Objectives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Walk away with </a:t>
            </a:r>
            <a:r>
              <a:rPr lang="en" sz="1300" b="1">
                <a:solidFill>
                  <a:schemeClr val="dk1"/>
                </a:solidFill>
              </a:rPr>
              <a:t>practical advice</a:t>
            </a:r>
            <a:r>
              <a:rPr lang="en" sz="1300">
                <a:solidFill>
                  <a:schemeClr val="dk1"/>
                </a:solidFill>
              </a:rPr>
              <a:t> that you can apply today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Gain</a:t>
            </a:r>
            <a:r>
              <a:rPr lang="en" sz="1300" b="1">
                <a:solidFill>
                  <a:schemeClr val="dk1"/>
                </a:solidFill>
              </a:rPr>
              <a:t> more confidence</a:t>
            </a:r>
            <a:r>
              <a:rPr lang="en" sz="1300">
                <a:solidFill>
                  <a:schemeClr val="dk1"/>
                </a:solidFill>
              </a:rPr>
              <a:t> in interviewing without job experience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44" name="Google Shape;14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375" y="159225"/>
            <a:ext cx="1646400" cy="1646400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45" name="Google Shape;14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0449" y="1047275"/>
            <a:ext cx="919150" cy="91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1475" y="1020450"/>
            <a:ext cx="968725" cy="96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9062" y="3394000"/>
            <a:ext cx="1742950" cy="121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1"/>
          <p:cNvPicPr preferRelativeResize="0"/>
          <p:nvPr/>
        </p:nvPicPr>
        <p:blipFill rotWithShape="1">
          <a:blip r:embed="rId8">
            <a:alphaModFix/>
          </a:blip>
          <a:srcRect b="13636"/>
          <a:stretch/>
        </p:blipFill>
        <p:spPr>
          <a:xfrm>
            <a:off x="1220875" y="3492575"/>
            <a:ext cx="1558825" cy="10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1"/>
          <p:cNvPicPr preferRelativeResize="0"/>
          <p:nvPr/>
        </p:nvPicPr>
        <p:blipFill rotWithShape="1">
          <a:blip r:embed="rId8">
            <a:alphaModFix/>
          </a:blip>
          <a:srcRect b="13636"/>
          <a:stretch/>
        </p:blipFill>
        <p:spPr>
          <a:xfrm>
            <a:off x="6128600" y="3492587"/>
            <a:ext cx="1558825" cy="10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1"/>
          <p:cNvSpPr txBox="1">
            <a:spLocks noGrp="1"/>
          </p:cNvSpPr>
          <p:nvPr>
            <p:ph type="ctrTitle"/>
          </p:nvPr>
        </p:nvSpPr>
        <p:spPr>
          <a:xfrm>
            <a:off x="3608200" y="277675"/>
            <a:ext cx="17973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50" b="1">
                <a:solidFill>
                  <a:schemeClr val="lt1"/>
                </a:solidFill>
              </a:rPr>
              <a:t>Education</a:t>
            </a:r>
            <a:endParaRPr sz="2550">
              <a:solidFill>
                <a:schemeClr val="lt1"/>
              </a:solidFill>
            </a:endParaRPr>
          </a:p>
        </p:txBody>
      </p:sp>
      <p:sp>
        <p:nvSpPr>
          <p:cNvPr id="151" name="Google Shape;151;p41"/>
          <p:cNvSpPr txBox="1">
            <a:spLocks noGrp="1"/>
          </p:cNvSpPr>
          <p:nvPr>
            <p:ph type="ctrTitle" idx="2"/>
          </p:nvPr>
        </p:nvSpPr>
        <p:spPr>
          <a:xfrm>
            <a:off x="3083500" y="2655550"/>
            <a:ext cx="28467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55" b="1">
                <a:solidFill>
                  <a:schemeClr val="lt1"/>
                </a:solidFill>
              </a:rPr>
              <a:t>Work Experience</a:t>
            </a:r>
            <a:endParaRPr sz="1700" b="1">
              <a:solidFill>
                <a:schemeClr val="lt1"/>
              </a:solidFill>
            </a:endParaRPr>
          </a:p>
        </p:txBody>
      </p:sp>
      <p:sp>
        <p:nvSpPr>
          <p:cNvPr id="152" name="Google Shape;152;p41"/>
          <p:cNvSpPr/>
          <p:nvPr/>
        </p:nvSpPr>
        <p:spPr>
          <a:xfrm>
            <a:off x="4179750" y="1372300"/>
            <a:ext cx="592500" cy="29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1"/>
          <p:cNvSpPr/>
          <p:nvPr/>
        </p:nvSpPr>
        <p:spPr>
          <a:xfrm>
            <a:off x="5418088" y="3841625"/>
            <a:ext cx="592500" cy="29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1"/>
          <p:cNvSpPr/>
          <p:nvPr/>
        </p:nvSpPr>
        <p:spPr>
          <a:xfrm>
            <a:off x="2950475" y="3841625"/>
            <a:ext cx="592500" cy="29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5325" y="2239425"/>
            <a:ext cx="592500" cy="592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6" name="Google Shape;156;p41"/>
          <p:cNvSpPr txBox="1">
            <a:spLocks noGrp="1"/>
          </p:cNvSpPr>
          <p:nvPr>
            <p:ph type="ctrTitle" idx="3"/>
          </p:nvPr>
        </p:nvSpPr>
        <p:spPr>
          <a:xfrm>
            <a:off x="113375" y="1805613"/>
            <a:ext cx="18564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 b="1">
                <a:solidFill>
                  <a:schemeClr val="lt1"/>
                </a:solidFill>
              </a:rPr>
              <a:t>Interviews</a:t>
            </a:r>
            <a:endParaRPr sz="185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2" name="Google Shape;162;p42"/>
          <p:cNvSpPr txBox="1">
            <a:spLocks noGrp="1"/>
          </p:cNvSpPr>
          <p:nvPr>
            <p:ph type="ctrTitle"/>
          </p:nvPr>
        </p:nvSpPr>
        <p:spPr>
          <a:xfrm>
            <a:off x="2149200" y="1255975"/>
            <a:ext cx="4845600" cy="12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33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 1: </a:t>
            </a:r>
            <a:br>
              <a:rPr lang="en" sz="3433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433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Finding More Interviews</a:t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68" name="Google Shape;16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225" y="336687"/>
            <a:ext cx="2674349" cy="5787525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69" name="Google Shape;16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225" y="335589"/>
            <a:ext cx="2674349" cy="5789727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70" name="Google Shape;170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5225" y="335599"/>
            <a:ext cx="2674349" cy="578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225" y="335599"/>
            <a:ext cx="2674349" cy="578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8474" y="322089"/>
            <a:ext cx="2687850" cy="5816748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73" name="Google Shape;173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5225" y="405424"/>
            <a:ext cx="2674349" cy="5789727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74" name="Google Shape;174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5225" y="335587"/>
            <a:ext cx="2674349" cy="5789727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75" name="Google Shape;175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6900" y="320991"/>
            <a:ext cx="2687851" cy="5818936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76" name="Google Shape;176;p4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2334" y="144631"/>
            <a:ext cx="3060150" cy="617166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43"/>
          <p:cNvSpPr txBox="1">
            <a:spLocks noGrp="1"/>
          </p:cNvSpPr>
          <p:nvPr>
            <p:ph type="ctrTitle"/>
          </p:nvPr>
        </p:nvSpPr>
        <p:spPr>
          <a:xfrm>
            <a:off x="3146350" y="321000"/>
            <a:ext cx="43857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 b="1">
                <a:solidFill>
                  <a:schemeClr val="lt1"/>
                </a:solidFill>
              </a:rPr>
              <a:t>LinkedIn Direct Message</a:t>
            </a:r>
            <a:br>
              <a:rPr lang="en" sz="1950" b="1">
                <a:solidFill>
                  <a:schemeClr val="lt1"/>
                </a:solidFill>
              </a:rPr>
            </a:br>
            <a:r>
              <a:rPr lang="en" sz="1950" b="1">
                <a:solidFill>
                  <a:schemeClr val="lt1"/>
                </a:solidFill>
              </a:rPr>
              <a:t>20 Current Employees</a:t>
            </a:r>
            <a:endParaRPr sz="1950" b="1">
              <a:solidFill>
                <a:schemeClr val="lt1"/>
              </a:solidFill>
            </a:endParaRPr>
          </a:p>
        </p:txBody>
      </p:sp>
      <p:sp>
        <p:nvSpPr>
          <p:cNvPr id="178" name="Google Shape;178;p43"/>
          <p:cNvSpPr/>
          <p:nvPr/>
        </p:nvSpPr>
        <p:spPr>
          <a:xfrm>
            <a:off x="3952850" y="1327700"/>
            <a:ext cx="4815300" cy="3253500"/>
          </a:xfrm>
          <a:prstGeom prst="roundRect">
            <a:avLst>
              <a:gd name="adj" fmla="val 16667"/>
            </a:avLst>
          </a:prstGeom>
          <a:solidFill>
            <a:srgbClr val="E7E6E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Networking My Way into Salesforce.com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/>
              <a:t>2/1 </a:t>
            </a:r>
            <a:r>
              <a:rPr lang="en" sz="1300">
                <a:solidFill>
                  <a:srgbClr val="000000"/>
                </a:solidFill>
              </a:rPr>
              <a:t>- </a:t>
            </a:r>
            <a:r>
              <a:rPr lang="en" sz="1300"/>
              <a:t>Online job application is declined </a:t>
            </a:r>
            <a:endParaRPr sz="1300">
              <a:solidFill>
                <a:srgbClr val="000000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/>
              <a:t>2/4</a:t>
            </a:r>
            <a:r>
              <a:rPr lang="en" sz="1300">
                <a:solidFill>
                  <a:srgbClr val="000000"/>
                </a:solidFill>
              </a:rPr>
              <a:t> - </a:t>
            </a:r>
            <a:r>
              <a:rPr lang="en" sz="1300"/>
              <a:t>Direct message 20 current employees</a:t>
            </a:r>
            <a:endParaRPr sz="1300">
              <a:solidFill>
                <a:srgbClr val="000000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/>
              <a:t>2/5</a:t>
            </a:r>
            <a:r>
              <a:rPr lang="en" sz="1300">
                <a:solidFill>
                  <a:srgbClr val="000000"/>
                </a:solidFill>
              </a:rPr>
              <a:t> - Kevin</a:t>
            </a:r>
            <a:r>
              <a:rPr lang="en" sz="1300"/>
              <a:t> provides</a:t>
            </a:r>
            <a:r>
              <a:rPr lang="en" sz="1300">
                <a:solidFill>
                  <a:srgbClr val="000000"/>
                </a:solidFill>
              </a:rPr>
              <a:t> </a:t>
            </a:r>
            <a:r>
              <a:rPr lang="en" sz="1300"/>
              <a:t>i</a:t>
            </a:r>
            <a:r>
              <a:rPr lang="en" sz="1300">
                <a:solidFill>
                  <a:srgbClr val="000000"/>
                </a:solidFill>
              </a:rPr>
              <a:t>nternal </a:t>
            </a:r>
            <a:r>
              <a:rPr lang="en" sz="1300"/>
              <a:t>r</a:t>
            </a:r>
            <a:r>
              <a:rPr lang="en" sz="1300">
                <a:solidFill>
                  <a:srgbClr val="000000"/>
                </a:solidFill>
              </a:rPr>
              <a:t>eferral  </a:t>
            </a:r>
            <a:r>
              <a:rPr lang="en" sz="1300" b="1">
                <a:solidFill>
                  <a:srgbClr val="000000"/>
                </a:solidFill>
              </a:rPr>
              <a:t>(</a:t>
            </a:r>
            <a:r>
              <a:rPr lang="en" sz="1300" b="1"/>
              <a:t>1</a:t>
            </a:r>
            <a:r>
              <a:rPr lang="en" sz="1300" b="1">
                <a:solidFill>
                  <a:srgbClr val="000000"/>
                </a:solidFill>
              </a:rPr>
              <a:t> Day)</a:t>
            </a:r>
            <a:endParaRPr sz="1300" b="1">
              <a:solidFill>
                <a:srgbClr val="000000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/>
              <a:t>2/12</a:t>
            </a:r>
            <a:r>
              <a:rPr lang="en" sz="1300">
                <a:solidFill>
                  <a:srgbClr val="000000"/>
                </a:solidFill>
              </a:rPr>
              <a:t> - </a:t>
            </a:r>
            <a:r>
              <a:rPr lang="en" sz="1300"/>
              <a:t>1st Interview with Salesforce</a:t>
            </a:r>
            <a:r>
              <a:rPr lang="en" sz="1300">
                <a:solidFill>
                  <a:srgbClr val="000000"/>
                </a:solidFill>
              </a:rPr>
              <a:t> </a:t>
            </a:r>
            <a:r>
              <a:rPr lang="en" sz="1300" b="1">
                <a:solidFill>
                  <a:srgbClr val="000000"/>
                </a:solidFill>
              </a:rPr>
              <a:t>(</a:t>
            </a:r>
            <a:r>
              <a:rPr lang="en" sz="1300" b="1"/>
              <a:t>8 </a:t>
            </a:r>
            <a:r>
              <a:rPr lang="en" sz="1300" b="1">
                <a:solidFill>
                  <a:srgbClr val="000000"/>
                </a:solidFill>
              </a:rPr>
              <a:t>Days)</a:t>
            </a:r>
            <a:endParaRPr sz="1300" b="1">
              <a:solidFill>
                <a:srgbClr val="000000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/>
              <a:t>3/5</a:t>
            </a:r>
            <a:r>
              <a:rPr lang="en" sz="1300">
                <a:solidFill>
                  <a:srgbClr val="000000"/>
                </a:solidFill>
              </a:rPr>
              <a:t> - Final </a:t>
            </a:r>
            <a:r>
              <a:rPr lang="en" sz="1300"/>
              <a:t>Panel Interviews</a:t>
            </a:r>
            <a:r>
              <a:rPr lang="en" sz="1300">
                <a:solidFill>
                  <a:schemeClr val="dk1"/>
                </a:solidFill>
              </a:rPr>
              <a:t> </a:t>
            </a:r>
            <a:r>
              <a:rPr lang="en" sz="1300" b="1">
                <a:solidFill>
                  <a:schemeClr val="dk1"/>
                </a:solidFill>
              </a:rPr>
              <a:t>(29 Days)</a:t>
            </a:r>
            <a:endParaRPr sz="1300">
              <a:solidFill>
                <a:srgbClr val="000000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/>
              <a:t>3/8 - </a:t>
            </a:r>
            <a:r>
              <a:rPr lang="en" sz="1300">
                <a:solidFill>
                  <a:srgbClr val="000000"/>
                </a:solidFill>
              </a:rPr>
              <a:t>Job Offer fro</a:t>
            </a:r>
            <a:r>
              <a:rPr lang="en" sz="1300"/>
              <a:t>m Salesforce</a:t>
            </a:r>
            <a:r>
              <a:rPr lang="en" sz="1300">
                <a:solidFill>
                  <a:srgbClr val="000000"/>
                </a:solidFill>
              </a:rPr>
              <a:t> </a:t>
            </a:r>
            <a:r>
              <a:rPr lang="en" sz="1300" b="1">
                <a:solidFill>
                  <a:srgbClr val="000000"/>
                </a:solidFill>
              </a:rPr>
              <a:t>(</a:t>
            </a:r>
            <a:r>
              <a:rPr lang="en" sz="1300" b="1"/>
              <a:t>32</a:t>
            </a:r>
            <a:r>
              <a:rPr lang="en" sz="1300" b="1">
                <a:solidFill>
                  <a:srgbClr val="000000"/>
                </a:solidFill>
              </a:rPr>
              <a:t> Days)</a:t>
            </a:r>
            <a:endParaRPr sz="1300" b="1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4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84" name="Google Shape;18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6400" y="299449"/>
            <a:ext cx="2674349" cy="5789727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85" name="Google Shape;18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6400" y="299449"/>
            <a:ext cx="2674349" cy="5789727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86" name="Google Shape;18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6400" y="299451"/>
            <a:ext cx="2674349" cy="578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76400" y="299449"/>
            <a:ext cx="2674349" cy="578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76400" y="299449"/>
            <a:ext cx="2674349" cy="578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76399" y="300556"/>
            <a:ext cx="2674349" cy="5787506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90" name="Google Shape;190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76400" y="299449"/>
            <a:ext cx="2674349" cy="5789727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91" name="Google Shape;191;p4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83509" y="144631"/>
            <a:ext cx="3060150" cy="617166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4"/>
          <p:cNvSpPr txBox="1">
            <a:spLocks noGrp="1"/>
          </p:cNvSpPr>
          <p:nvPr>
            <p:ph type="ctrTitle"/>
          </p:nvPr>
        </p:nvSpPr>
        <p:spPr>
          <a:xfrm>
            <a:off x="1680075" y="299450"/>
            <a:ext cx="43857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 b="1">
                <a:solidFill>
                  <a:schemeClr val="lt1"/>
                </a:solidFill>
              </a:rPr>
              <a:t>LinkedIn Direct Message</a:t>
            </a:r>
            <a:br>
              <a:rPr lang="en" sz="1950" b="1">
                <a:solidFill>
                  <a:schemeClr val="lt1"/>
                </a:solidFill>
              </a:rPr>
            </a:br>
            <a:r>
              <a:rPr lang="en" sz="1950" b="1">
                <a:solidFill>
                  <a:schemeClr val="lt1"/>
                </a:solidFill>
              </a:rPr>
              <a:t>10 Alumni in Desired Field</a:t>
            </a:r>
            <a:endParaRPr sz="1950" b="1">
              <a:solidFill>
                <a:schemeClr val="lt1"/>
              </a:solidFill>
            </a:endParaRPr>
          </a:p>
        </p:txBody>
      </p:sp>
      <p:sp>
        <p:nvSpPr>
          <p:cNvPr id="193" name="Google Shape;193;p44"/>
          <p:cNvSpPr/>
          <p:nvPr/>
        </p:nvSpPr>
        <p:spPr>
          <a:xfrm>
            <a:off x="404875" y="1350000"/>
            <a:ext cx="4815300" cy="2925000"/>
          </a:xfrm>
          <a:prstGeom prst="roundRect">
            <a:avLst>
              <a:gd name="adj" fmla="val 16667"/>
            </a:avLst>
          </a:prstGeom>
          <a:solidFill>
            <a:srgbClr val="E7E6E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My Senior Year Research Project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/>
              <a:t>Asked Career Advice from 38 BGSU Alumni</a:t>
            </a:r>
            <a:endParaRPr sz="1300"/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Authenticity, Curiosity, Gratitude</a:t>
            </a:r>
            <a:endParaRPr sz="1300"/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/>
              <a:t>58% Response Rate (22 Wanted to Give Back!)</a:t>
            </a:r>
            <a:endParaRPr sz="1300"/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/>
              <a:t>Natural Transition to Your Career Goals</a:t>
            </a:r>
            <a:endParaRPr sz="1300">
              <a:solidFill>
                <a:srgbClr val="000000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/>
              <a:t>Leverage Your Personal Network</a:t>
            </a:r>
            <a:endParaRPr sz="1300">
              <a:solidFill>
                <a:srgbClr val="000000"/>
              </a:solidFill>
            </a:endParaRPr>
          </a:p>
        </p:txBody>
      </p:sp>
      <p:pic>
        <p:nvPicPr>
          <p:cNvPr id="194" name="Google Shape;194;p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7988" y="962401"/>
            <a:ext cx="8448025" cy="321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00" name="Google Shape;200;p45"/>
          <p:cNvPicPr preferRelativeResize="0"/>
          <p:nvPr/>
        </p:nvPicPr>
        <p:blipFill rotWithShape="1">
          <a:blip r:embed="rId3">
            <a:alphaModFix/>
          </a:blip>
          <a:srcRect t="11032"/>
          <a:stretch/>
        </p:blipFill>
        <p:spPr>
          <a:xfrm>
            <a:off x="5818325" y="426325"/>
            <a:ext cx="2590500" cy="4989599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01" name="Google Shape;201;p45"/>
          <p:cNvPicPr preferRelativeResize="0"/>
          <p:nvPr/>
        </p:nvPicPr>
        <p:blipFill rotWithShape="1">
          <a:blip r:embed="rId5">
            <a:alphaModFix/>
          </a:blip>
          <a:srcRect t="13103"/>
          <a:stretch/>
        </p:blipFill>
        <p:spPr>
          <a:xfrm>
            <a:off x="5787350" y="426324"/>
            <a:ext cx="2652449" cy="498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5"/>
          <p:cNvPicPr preferRelativeResize="0"/>
          <p:nvPr/>
        </p:nvPicPr>
        <p:blipFill rotWithShape="1">
          <a:blip r:embed="rId6">
            <a:alphaModFix/>
          </a:blip>
          <a:srcRect t="5222"/>
          <a:stretch/>
        </p:blipFill>
        <p:spPr>
          <a:xfrm>
            <a:off x="5818325" y="386961"/>
            <a:ext cx="2590500" cy="5315323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03" name="Google Shape;203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83509" y="144631"/>
            <a:ext cx="3060150" cy="617166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5"/>
          <p:cNvSpPr txBox="1">
            <a:spLocks noGrp="1"/>
          </p:cNvSpPr>
          <p:nvPr>
            <p:ph type="ctrTitle"/>
          </p:nvPr>
        </p:nvSpPr>
        <p:spPr>
          <a:xfrm>
            <a:off x="1696750" y="230300"/>
            <a:ext cx="43857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b="1">
                <a:solidFill>
                  <a:schemeClr val="lt1"/>
                </a:solidFill>
              </a:rPr>
              <a:t>Examples from Your Alumni!</a:t>
            </a:r>
            <a:endParaRPr sz="2150" b="1">
              <a:solidFill>
                <a:schemeClr val="lt1"/>
              </a:solidFill>
            </a:endParaRPr>
          </a:p>
        </p:txBody>
      </p:sp>
      <p:pic>
        <p:nvPicPr>
          <p:cNvPr id="205" name="Google Shape;205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4300" y="1206650"/>
            <a:ext cx="2030100" cy="1564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6" name="Google Shape;206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31250" y="1175150"/>
            <a:ext cx="1948500" cy="1627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7" name="Google Shape;207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41525" y="3104657"/>
            <a:ext cx="2030100" cy="164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13" name="Google Shape;21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075" y="619200"/>
            <a:ext cx="5266048" cy="2954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775" y="602500"/>
            <a:ext cx="5266048" cy="2923597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15" name="Google Shape;215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775" y="602500"/>
            <a:ext cx="5266048" cy="2892732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16" name="Google Shape;216;p46"/>
          <p:cNvPicPr preferRelativeResize="0"/>
          <p:nvPr/>
        </p:nvPicPr>
        <p:blipFill rotWithShape="1">
          <a:blip r:embed="rId7">
            <a:alphaModFix/>
          </a:blip>
          <a:srcRect b="-4668"/>
          <a:stretch/>
        </p:blipFill>
        <p:spPr>
          <a:xfrm>
            <a:off x="402775" y="605825"/>
            <a:ext cx="5182351" cy="307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6"/>
          <p:cNvPicPr preferRelativeResize="0"/>
          <p:nvPr/>
        </p:nvPicPr>
        <p:blipFill rotWithShape="1">
          <a:blip r:embed="rId8">
            <a:alphaModFix/>
          </a:blip>
          <a:srcRect t="12747" b="2044"/>
          <a:stretch/>
        </p:blipFill>
        <p:spPr>
          <a:xfrm>
            <a:off x="75425" y="395100"/>
            <a:ext cx="5792850" cy="481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6"/>
          <p:cNvSpPr/>
          <p:nvPr/>
        </p:nvSpPr>
        <p:spPr>
          <a:xfrm>
            <a:off x="6071350" y="503950"/>
            <a:ext cx="2868900" cy="3637200"/>
          </a:xfrm>
          <a:prstGeom prst="roundRect">
            <a:avLst>
              <a:gd name="adj" fmla="val 16667"/>
            </a:avLst>
          </a:prstGeom>
          <a:solidFill>
            <a:srgbClr val="E7E6E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The Who?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Your Ideal Job Title</a:t>
            </a:r>
            <a:endParaRPr sz="1300"/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Your Ideal Department</a:t>
            </a:r>
            <a:endParaRPr sz="1300"/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Active on LinkedIn </a:t>
            </a: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The How? 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LinkedIn Alumni Tool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Strategic &amp; High Volume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Glass Half Full Mentality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4" name="Google Shape;224;p47"/>
          <p:cNvSpPr txBox="1">
            <a:spLocks noGrp="1"/>
          </p:cNvSpPr>
          <p:nvPr>
            <p:ph type="ctrTitle"/>
          </p:nvPr>
        </p:nvSpPr>
        <p:spPr>
          <a:xfrm>
            <a:off x="2149200" y="1255975"/>
            <a:ext cx="4845600" cy="12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33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 2: </a:t>
            </a:r>
            <a:br>
              <a:rPr lang="en" sz="3433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433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Winning More Interviews </a:t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794</Words>
  <Application>Microsoft Macintosh PowerPoint</Application>
  <PresentationFormat>On-screen Show (16:9)</PresentationFormat>
  <Paragraphs>172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Merriweather</vt:lpstr>
      <vt:lpstr>Prompt</vt:lpstr>
      <vt:lpstr>Open Sans</vt:lpstr>
      <vt:lpstr>Roboto</vt:lpstr>
      <vt:lpstr>Arial</vt:lpstr>
      <vt:lpstr>Paradigm</vt:lpstr>
      <vt:lpstr>Office Theme</vt:lpstr>
      <vt:lpstr>Unlocking Career Opportunities Real-World Tactics to Find &amp; Win Interviews  March 2024 Joey DiPofi, MBA </vt:lpstr>
      <vt:lpstr>PowerPoint Presentation</vt:lpstr>
      <vt:lpstr>Education</vt:lpstr>
      <vt:lpstr>Part 1:  Finding More Interviews</vt:lpstr>
      <vt:lpstr>LinkedIn Direct Message 20 Current Employees</vt:lpstr>
      <vt:lpstr>LinkedIn Direct Message 10 Alumni in Desired Field</vt:lpstr>
      <vt:lpstr>Examples from Your Alumni!</vt:lpstr>
      <vt:lpstr>PowerPoint Presentation</vt:lpstr>
      <vt:lpstr>Part 2:  Winning More Interviews </vt:lpstr>
      <vt:lpstr>Four Areas to  Achieve Differentiation</vt:lpstr>
      <vt:lpstr>PowerPoint Presentation</vt:lpstr>
      <vt:lpstr>PowerPoint Presentation</vt:lpstr>
      <vt:lpstr>Good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Unlocking Career Opportunities Real-World Tactics to Find &amp; Win Interviews  March 2024 Joey DiPofi, MBA </dc:title>
  <cp:lastModifiedBy>Joe DiPofi</cp:lastModifiedBy>
  <cp:revision>1</cp:revision>
  <dcterms:modified xsi:type="dcterms:W3CDTF">2024-03-11T14:51:29Z</dcterms:modified>
</cp:coreProperties>
</file>