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Oswald" panose="020B0604020202020204"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e Feas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2" d="100"/>
          <a:sy n="112" d="100"/>
        </p:scale>
        <p:origin x="77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2-19T16:31:14.998" idx="1">
    <p:pos x="6000" y="0"/>
    <p:text>I'm not sure if we need our sources here or not, but i figured it's better to have the links in case they're needed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e8e0ca647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be8e0ca64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befa01c7c9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befa01c7c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cgi rendition of Perservances landing</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c01cc0bd97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c01cc0bd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Greyson Droste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bea3321d1e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bea3321d1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bea3321d1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bea3321d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bea3321d1e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bea3321d1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bea3321d1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bea3321d1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bea3321d1e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bea3321d1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bd9adc3767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bd9adc3767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Greyson Droste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beb31fd36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beb31fd3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beb31fd368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beb31fd36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c01cc0bd97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c01cc0bd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Luke Hanna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be8e0ca647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be8e0ca647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c01cc0bd97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c01cc0bd9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000000"/>
              </a:buClr>
              <a:buSzPts val="1200"/>
              <a:buChar char="●"/>
            </a:pPr>
            <a:r>
              <a:rPr lang="en" sz="1200"/>
              <a:t>Large protests in haiti over whether the president should step down. </a:t>
            </a:r>
            <a:endParaRPr sz="1200"/>
          </a:p>
          <a:p>
            <a:pPr marL="457200" lvl="0" indent="-304800" algn="l" rtl="0">
              <a:lnSpc>
                <a:spcPct val="115000"/>
              </a:lnSpc>
              <a:spcBef>
                <a:spcPts val="0"/>
              </a:spcBef>
              <a:spcAft>
                <a:spcPts val="0"/>
              </a:spcAft>
              <a:buClr>
                <a:srgbClr val="000000"/>
              </a:buClr>
              <a:buSzPts val="1200"/>
              <a:buChar char="●"/>
            </a:pPr>
            <a:r>
              <a:rPr lang="en" sz="1200"/>
              <a:t>Avian flu infects people in Russia, fears of more disease outbreaks</a:t>
            </a:r>
            <a:endParaRPr sz="1200"/>
          </a:p>
          <a:p>
            <a:pPr marL="457200" lvl="0" indent="-304800" algn="l" rtl="0">
              <a:lnSpc>
                <a:spcPct val="115000"/>
              </a:lnSpc>
              <a:spcBef>
                <a:spcPts val="0"/>
              </a:spcBef>
              <a:spcAft>
                <a:spcPts val="0"/>
              </a:spcAft>
              <a:buClr>
                <a:srgbClr val="000000"/>
              </a:buClr>
              <a:buSzPts val="1200"/>
              <a:buChar char="●"/>
            </a:pPr>
            <a:r>
              <a:rPr lang="en" sz="1200"/>
              <a:t>Colombia grants legal status to over one million people. </a:t>
            </a:r>
            <a:endParaRPr sz="5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c01cc0bd97_2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c01cc0bd97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c01cc0bd97_2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c01cc0bd97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c01cc0bd9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c01cc0bd9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Natalie Feaser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00061889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00061889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c000618898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c00061889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report of the temperatures in Texas on Saturday 2/20/21</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befa01c7c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befa01c7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rzmd7RouGrM"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hyperlink" Target="https://www.cnn.com/2021/02/21/americas/haiti-protests-continue-intl/index.html" TargetMode="External"/><Relationship Id="rId3" Type="http://schemas.openxmlformats.org/officeDocument/2006/relationships/hyperlink" Target="https://www.npr.org/sections/national/" TargetMode="External"/><Relationship Id="rId7" Type="http://schemas.openxmlformats.org/officeDocument/2006/relationships/hyperlink" Target="https://www.youtube.com/watch?v=rzmd7RouGrM&amp;feature=emb_title"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www.nytimes.com/2021/02/19/science/mars-nasa-landing-pictures.html" TargetMode="External"/><Relationship Id="rId11" Type="http://schemas.openxmlformats.org/officeDocument/2006/relationships/comments" Target="../comments/comment1.xml"/><Relationship Id="rId5" Type="http://schemas.openxmlformats.org/officeDocument/2006/relationships/hyperlink" Target="https://www.dallasfilmcommission.com/information/weather-average-temperatures/" TargetMode="External"/><Relationship Id="rId10" Type="http://schemas.openxmlformats.org/officeDocument/2006/relationships/hyperlink" Target="https://www.nytimes.com/2021/02/08/world/americas/colombia-venezuela-migrants-duque.html" TargetMode="External"/><Relationship Id="rId4" Type="http://schemas.openxmlformats.org/officeDocument/2006/relationships/hyperlink" Target="https://www.bbc.com/news/world-us-canada-56129833" TargetMode="External"/><Relationship Id="rId9" Type="http://schemas.openxmlformats.org/officeDocument/2006/relationships/hyperlink" Target="https://www.cnn.com/2021/02/21/europe/russia-h5n8-avian-flu-poultry-humans-intl/index.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265500" y="1081713"/>
            <a:ext cx="4045200" cy="254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9000">
                <a:latin typeface="Oswald"/>
                <a:ea typeface="Oswald"/>
                <a:cs typeface="Oswald"/>
                <a:sym typeface="Oswald"/>
              </a:rPr>
              <a:t>Weekly Report</a:t>
            </a:r>
            <a:endParaRPr sz="9000"/>
          </a:p>
        </p:txBody>
      </p:sp>
      <p:sp>
        <p:nvSpPr>
          <p:cNvPr id="55" name="Google Shape;55;p13"/>
          <p:cNvSpPr txBox="1">
            <a:spLocks noGrp="1"/>
          </p:cNvSpPr>
          <p:nvPr>
            <p:ph type="subTitle" idx="1"/>
          </p:nvPr>
        </p:nvSpPr>
        <p:spPr>
          <a:xfrm>
            <a:off x="265500" y="3959325"/>
            <a:ext cx="4045200" cy="878100"/>
          </a:xfrm>
          <a:prstGeom prst="rect">
            <a:avLst/>
          </a:prstGeom>
        </p:spPr>
        <p:txBody>
          <a:bodyPr spcFirstLastPara="1" wrap="square" lIns="91425" tIns="91425" rIns="91425" bIns="91425" anchor="ctr" anchorCtr="0">
            <a:normAutofit/>
          </a:bodyPr>
          <a:lstStyle/>
          <a:p>
            <a:pPr marL="0" lvl="0" indent="0" algn="ctr" rtl="0">
              <a:lnSpc>
                <a:spcPct val="90000"/>
              </a:lnSpc>
              <a:spcBef>
                <a:spcPts val="0"/>
              </a:spcBef>
              <a:spcAft>
                <a:spcPts val="0"/>
              </a:spcAft>
              <a:buNone/>
            </a:pPr>
            <a:r>
              <a:rPr lang="en" sz="1300">
                <a:solidFill>
                  <a:srgbClr val="FFFFFF"/>
                </a:solidFill>
              </a:rPr>
              <a:t>Natalie Feaser, Greyson Droste, Luke Hanna</a:t>
            </a:r>
            <a:endParaRPr sz="1800"/>
          </a:p>
        </p:txBody>
      </p:sp>
      <p:pic>
        <p:nvPicPr>
          <p:cNvPr id="56" name="Google Shape;56;p13"/>
          <p:cNvPicPr preferRelativeResize="0"/>
          <p:nvPr/>
        </p:nvPicPr>
        <p:blipFill rotWithShape="1">
          <a:blip r:embed="rId3">
            <a:alphaModFix/>
          </a:blip>
          <a:srcRect l="4609" r="4464"/>
          <a:stretch/>
        </p:blipFill>
        <p:spPr>
          <a:xfrm>
            <a:off x="5685302" y="1487538"/>
            <a:ext cx="2168426" cy="2168425"/>
          </a:xfrm>
          <a:prstGeom prst="rect">
            <a:avLst/>
          </a:prstGeom>
          <a:noFill/>
          <a:ln>
            <a:noFill/>
          </a:ln>
        </p:spPr>
      </p:pic>
      <p:pic>
        <p:nvPicPr>
          <p:cNvPr id="57" name="Google Shape;57;p13"/>
          <p:cNvPicPr preferRelativeResize="0"/>
          <p:nvPr/>
        </p:nvPicPr>
        <p:blipFill>
          <a:blip r:embed="rId4">
            <a:alphaModFix/>
          </a:blip>
          <a:stretch>
            <a:fillRect/>
          </a:stretch>
        </p:blipFill>
        <p:spPr>
          <a:xfrm>
            <a:off x="4746348" y="195662"/>
            <a:ext cx="1366254" cy="1300101"/>
          </a:xfrm>
          <a:prstGeom prst="rect">
            <a:avLst/>
          </a:prstGeom>
          <a:noFill/>
          <a:ln>
            <a:noFill/>
          </a:ln>
        </p:spPr>
      </p:pic>
      <p:pic>
        <p:nvPicPr>
          <p:cNvPr id="58" name="Google Shape;58;p13"/>
          <p:cNvPicPr preferRelativeResize="0"/>
          <p:nvPr/>
        </p:nvPicPr>
        <p:blipFill>
          <a:blip r:embed="rId4">
            <a:alphaModFix/>
          </a:blip>
          <a:stretch>
            <a:fillRect/>
          </a:stretch>
        </p:blipFill>
        <p:spPr>
          <a:xfrm flipH="1">
            <a:off x="7481098" y="195662"/>
            <a:ext cx="1366254" cy="1300101"/>
          </a:xfrm>
          <a:prstGeom prst="rect">
            <a:avLst/>
          </a:prstGeom>
          <a:noFill/>
          <a:ln>
            <a:noFill/>
          </a:ln>
        </p:spPr>
      </p:pic>
      <p:pic>
        <p:nvPicPr>
          <p:cNvPr id="59" name="Google Shape;59;p13"/>
          <p:cNvPicPr preferRelativeResize="0"/>
          <p:nvPr/>
        </p:nvPicPr>
        <p:blipFill>
          <a:blip r:embed="rId4">
            <a:alphaModFix/>
          </a:blip>
          <a:stretch>
            <a:fillRect/>
          </a:stretch>
        </p:blipFill>
        <p:spPr>
          <a:xfrm rot="10800000" flipH="1">
            <a:off x="4746348" y="3625137"/>
            <a:ext cx="1366254" cy="1300101"/>
          </a:xfrm>
          <a:prstGeom prst="rect">
            <a:avLst/>
          </a:prstGeom>
          <a:noFill/>
          <a:ln>
            <a:noFill/>
          </a:ln>
        </p:spPr>
      </p:pic>
      <p:pic>
        <p:nvPicPr>
          <p:cNvPr id="60" name="Google Shape;60;p13"/>
          <p:cNvPicPr preferRelativeResize="0"/>
          <p:nvPr/>
        </p:nvPicPr>
        <p:blipFill>
          <a:blip r:embed="rId4">
            <a:alphaModFix/>
          </a:blip>
          <a:stretch>
            <a:fillRect/>
          </a:stretch>
        </p:blipFill>
        <p:spPr>
          <a:xfrm rot="10800000">
            <a:off x="7481098" y="3625137"/>
            <a:ext cx="1366254" cy="1300101"/>
          </a:xfrm>
          <a:prstGeom prst="rect">
            <a:avLst/>
          </a:prstGeom>
          <a:noFill/>
          <a:ln>
            <a:noFill/>
          </a:ln>
        </p:spPr>
      </p:pic>
      <p:pic>
        <p:nvPicPr>
          <p:cNvPr id="61" name="Google Shape;61;p13"/>
          <p:cNvPicPr preferRelativeResize="0"/>
          <p:nvPr/>
        </p:nvPicPr>
        <p:blipFill>
          <a:blip r:embed="rId5">
            <a:alphaModFix/>
          </a:blip>
          <a:stretch>
            <a:fillRect/>
          </a:stretch>
        </p:blipFill>
        <p:spPr>
          <a:xfrm>
            <a:off x="5111300" y="373775"/>
            <a:ext cx="661178" cy="661203"/>
          </a:xfrm>
          <a:prstGeom prst="rect">
            <a:avLst/>
          </a:prstGeom>
          <a:noFill/>
          <a:ln>
            <a:noFill/>
          </a:ln>
        </p:spPr>
      </p:pic>
      <p:pic>
        <p:nvPicPr>
          <p:cNvPr id="62" name="Google Shape;62;p13"/>
          <p:cNvPicPr preferRelativeResize="0"/>
          <p:nvPr/>
        </p:nvPicPr>
        <p:blipFill>
          <a:blip r:embed="rId6">
            <a:alphaModFix/>
          </a:blip>
          <a:stretch>
            <a:fillRect/>
          </a:stretch>
        </p:blipFill>
        <p:spPr>
          <a:xfrm>
            <a:off x="7664762" y="483975"/>
            <a:ext cx="998925" cy="550999"/>
          </a:xfrm>
          <a:prstGeom prst="rect">
            <a:avLst/>
          </a:prstGeom>
          <a:noFill/>
          <a:ln>
            <a:noFill/>
          </a:ln>
        </p:spPr>
      </p:pic>
      <p:pic>
        <p:nvPicPr>
          <p:cNvPr id="63" name="Google Shape;63;p13"/>
          <p:cNvPicPr preferRelativeResize="0"/>
          <p:nvPr/>
        </p:nvPicPr>
        <p:blipFill>
          <a:blip r:embed="rId7">
            <a:alphaModFix/>
          </a:blip>
          <a:stretch>
            <a:fillRect/>
          </a:stretch>
        </p:blipFill>
        <p:spPr>
          <a:xfrm flipH="1">
            <a:off x="7759637" y="4050300"/>
            <a:ext cx="714265" cy="696150"/>
          </a:xfrm>
          <a:prstGeom prst="rect">
            <a:avLst/>
          </a:prstGeom>
          <a:noFill/>
          <a:ln>
            <a:noFill/>
          </a:ln>
        </p:spPr>
      </p:pic>
      <p:pic>
        <p:nvPicPr>
          <p:cNvPr id="64" name="Google Shape;64;p13"/>
          <p:cNvPicPr preferRelativeResize="0"/>
          <p:nvPr/>
        </p:nvPicPr>
        <p:blipFill>
          <a:blip r:embed="rId8">
            <a:alphaModFix/>
          </a:blip>
          <a:stretch>
            <a:fillRect/>
          </a:stretch>
        </p:blipFill>
        <p:spPr>
          <a:xfrm>
            <a:off x="5141549" y="4067787"/>
            <a:ext cx="600672" cy="661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2" descr="Animations for media and public use. This reel depicts key events during entry, descent, and landing that will occur when NASA’s Perseverance rover lands on Mars February 18, 2021. In the span of about seven minutes, the spacecraft slows down from about 12,100 mph (19,500 kph) at the top of the Martian atmosphere to about 2 mph (3 kph) at touchdown in an area called Jezero Crater.&#10;&#10;Perseverance will seek signs of ancient microbial life on Mars, collect and cache Martian rock and regolith (broken rock and dust), characterize the planet's geology and climate, and pave the way for human exploration of the Red Planet.&#10;&#10;For more animations and video of the NASA’s Mars 2020 Perseverance rover go to https://vimeo.com/420043274&#10;&#10;For more information about Perseverance, visit https://mars.nasa.gov/perseverance&#10;&#10;Credit: NASA/JPL-Caltech" title="NASA's Mars 2020 Perseverance Rover Landing Animations">
            <a:hlinkClick r:id="rId3"/>
          </p:cNvPr>
          <p:cNvPicPr preferRelativeResize="0"/>
          <p:nvPr/>
        </p:nvPicPr>
        <p:blipFill>
          <a:blip r:embed="rId4">
            <a:alphaModFix/>
          </a:blip>
          <a:stretch>
            <a:fillRect/>
          </a:stretch>
        </p:blipFill>
        <p:spPr>
          <a:xfrm>
            <a:off x="1485550" y="256913"/>
            <a:ext cx="6172900" cy="4629675"/>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311700" y="979050"/>
            <a:ext cx="4260300" cy="318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0000">
                <a:latin typeface="Oswald"/>
                <a:ea typeface="Oswald"/>
                <a:cs typeface="Oswald"/>
                <a:sym typeface="Oswald"/>
              </a:rPr>
              <a:t>State</a:t>
            </a:r>
            <a:endParaRPr sz="10000">
              <a:latin typeface="Oswald"/>
              <a:ea typeface="Oswald"/>
              <a:cs typeface="Oswald"/>
              <a:sym typeface="Oswald"/>
            </a:endParaRPr>
          </a:p>
          <a:p>
            <a:pPr marL="0" lvl="0" indent="0" algn="ctr" rtl="0">
              <a:spcBef>
                <a:spcPts val="0"/>
              </a:spcBef>
              <a:spcAft>
                <a:spcPts val="0"/>
              </a:spcAft>
              <a:buSzPts val="990"/>
              <a:buNone/>
            </a:pPr>
            <a:r>
              <a:rPr lang="en" sz="10000">
                <a:latin typeface="Oswald"/>
                <a:ea typeface="Oswald"/>
                <a:cs typeface="Oswald"/>
                <a:sym typeface="Oswald"/>
              </a:rPr>
              <a:t>News</a:t>
            </a:r>
            <a:endParaRPr sz="10000">
              <a:latin typeface="Oswald"/>
              <a:ea typeface="Oswald"/>
              <a:cs typeface="Oswald"/>
              <a:sym typeface="Oswald"/>
            </a:endParaRPr>
          </a:p>
        </p:txBody>
      </p:sp>
      <p:pic>
        <p:nvPicPr>
          <p:cNvPr id="132" name="Google Shape;132;p23"/>
          <p:cNvPicPr preferRelativeResize="0"/>
          <p:nvPr/>
        </p:nvPicPr>
        <p:blipFill>
          <a:blip r:embed="rId3">
            <a:alphaModFix/>
          </a:blip>
          <a:stretch>
            <a:fillRect/>
          </a:stretch>
        </p:blipFill>
        <p:spPr>
          <a:xfrm flipH="1">
            <a:off x="4325271" y="712524"/>
            <a:ext cx="4482024" cy="3946200"/>
          </a:xfrm>
          <a:prstGeom prst="rect">
            <a:avLst/>
          </a:prstGeom>
          <a:noFill/>
          <a:ln>
            <a:noFill/>
          </a:ln>
        </p:spPr>
      </p:pic>
      <p:pic>
        <p:nvPicPr>
          <p:cNvPr id="133" name="Google Shape;133;p23"/>
          <p:cNvPicPr preferRelativeResize="0"/>
          <p:nvPr/>
        </p:nvPicPr>
        <p:blipFill>
          <a:blip r:embed="rId4">
            <a:alphaModFix/>
          </a:blip>
          <a:stretch>
            <a:fillRect/>
          </a:stretch>
        </p:blipFill>
        <p:spPr>
          <a:xfrm>
            <a:off x="5378800" y="1157749"/>
            <a:ext cx="2132150" cy="2347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latin typeface="Oswald"/>
                <a:ea typeface="Oswald"/>
                <a:cs typeface="Oswald"/>
                <a:sym typeface="Oswald"/>
              </a:rPr>
              <a:t>COVID-19 Update</a:t>
            </a:r>
            <a:endParaRPr sz="3020">
              <a:latin typeface="Oswald"/>
              <a:ea typeface="Oswald"/>
              <a:cs typeface="Oswald"/>
              <a:sym typeface="Oswald"/>
            </a:endParaRPr>
          </a:p>
        </p:txBody>
      </p:sp>
      <p:sp>
        <p:nvSpPr>
          <p:cNvPr id="139" name="Google Shape;139;p24"/>
          <p:cNvSpPr txBox="1">
            <a:spLocks noGrp="1"/>
          </p:cNvSpPr>
          <p:nvPr>
            <p:ph type="body" idx="1"/>
          </p:nvPr>
        </p:nvSpPr>
        <p:spPr>
          <a:xfrm>
            <a:off x="275375" y="1057125"/>
            <a:ext cx="8520600" cy="3793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On February 11, the Ohio 11 p.m. curfew that had been in place since last year was lifted</a:t>
            </a:r>
            <a:endParaRPr/>
          </a:p>
          <a:p>
            <a:pPr marL="457200" lvl="0" indent="-342900" algn="l" rtl="0">
              <a:spcBef>
                <a:spcPts val="0"/>
              </a:spcBef>
              <a:spcAft>
                <a:spcPts val="0"/>
              </a:spcAft>
              <a:buSzPts val="1800"/>
              <a:buChar char="●"/>
            </a:pPr>
            <a:r>
              <a:rPr lang="en"/>
              <a:t>Although if things turn for the worse the curfew will come back in place</a:t>
            </a:r>
            <a:endParaRPr/>
          </a:p>
          <a:p>
            <a:pPr marL="457200" lvl="0" indent="-342900" algn="l" rtl="0">
              <a:spcBef>
                <a:spcPts val="0"/>
              </a:spcBef>
              <a:spcAft>
                <a:spcPts val="0"/>
              </a:spcAft>
              <a:buSzPts val="1800"/>
              <a:buChar char="●"/>
            </a:pPr>
            <a:r>
              <a:rPr lang="en"/>
              <a:t>Over the last 7 days there has been an average of 2,279 new cases per day</a:t>
            </a:r>
            <a:endParaRPr/>
          </a:p>
          <a:p>
            <a:pPr marL="457200" lvl="0" indent="-342900" algn="l" rtl="0">
              <a:spcBef>
                <a:spcPts val="0"/>
              </a:spcBef>
              <a:spcAft>
                <a:spcPts val="0"/>
              </a:spcAft>
              <a:buSzPts val="1800"/>
              <a:buChar char="●"/>
            </a:pPr>
            <a:r>
              <a:rPr lang="en"/>
              <a:t>This is down from an average of 12,000 new cases per day in mid December</a:t>
            </a:r>
            <a:endParaRPr/>
          </a:p>
          <a:p>
            <a:pPr marL="457200" lvl="0" indent="-342900" algn="l" rtl="0">
              <a:spcBef>
                <a:spcPts val="0"/>
              </a:spcBef>
              <a:spcAft>
                <a:spcPts val="0"/>
              </a:spcAft>
              <a:buSzPts val="1800"/>
              <a:buChar char="●"/>
            </a:pPr>
            <a:r>
              <a:rPr lang="en"/>
              <a:t>Last week Phase 1B of the State’s Vaccination Program started</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5"/>
          <p:cNvPicPr preferRelativeResize="0"/>
          <p:nvPr/>
        </p:nvPicPr>
        <p:blipFill>
          <a:blip r:embed="rId3">
            <a:alphaModFix/>
          </a:blip>
          <a:stretch>
            <a:fillRect/>
          </a:stretch>
        </p:blipFill>
        <p:spPr>
          <a:xfrm>
            <a:off x="539125" y="300291"/>
            <a:ext cx="8065750" cy="4542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latin typeface="Oswald"/>
                <a:ea typeface="Oswald"/>
                <a:cs typeface="Oswald"/>
                <a:sym typeface="Oswald"/>
              </a:rPr>
              <a:t>Ohio Ad Campaign</a:t>
            </a:r>
            <a:endParaRPr sz="3020">
              <a:latin typeface="Oswald"/>
              <a:ea typeface="Oswald"/>
              <a:cs typeface="Oswald"/>
              <a:sym typeface="Oswald"/>
            </a:endParaRPr>
          </a:p>
        </p:txBody>
      </p:sp>
      <p:sp>
        <p:nvSpPr>
          <p:cNvPr id="150" name="Google Shape;150;p26"/>
          <p:cNvSpPr txBox="1">
            <a:spLocks noGrp="1"/>
          </p:cNvSpPr>
          <p:nvPr>
            <p:ph type="body" idx="1"/>
          </p:nvPr>
        </p:nvSpPr>
        <p:spPr>
          <a:xfrm>
            <a:off x="311700" y="932750"/>
            <a:ext cx="4671900" cy="3748800"/>
          </a:xfrm>
          <a:prstGeom prst="rect">
            <a:avLst/>
          </a:prstGeom>
        </p:spPr>
        <p:txBody>
          <a:bodyPr spcFirstLastPara="1" wrap="square" lIns="91425" tIns="91425" rIns="91425" bIns="91425" anchor="t" anchorCtr="0">
            <a:normAutofit fontScale="92500" lnSpcReduction="20000"/>
          </a:bodyPr>
          <a:lstStyle/>
          <a:p>
            <a:pPr marL="457200" lvl="0" indent="-334327" algn="l" rtl="0">
              <a:spcBef>
                <a:spcPts val="0"/>
              </a:spcBef>
              <a:spcAft>
                <a:spcPts val="0"/>
              </a:spcAft>
              <a:buSzPct val="100000"/>
              <a:buChar char="●"/>
            </a:pPr>
            <a:r>
              <a:rPr lang="en"/>
              <a:t>Governor Dewine earlier this month revealed he wanted to spend $50 million on an ad campaign to induce residents of high-cost states to move to low-cost Ohio</a:t>
            </a:r>
            <a:endParaRPr/>
          </a:p>
          <a:p>
            <a:pPr marL="457200" lvl="0" indent="-334327" algn="l" rtl="0">
              <a:spcBef>
                <a:spcPts val="0"/>
              </a:spcBef>
              <a:spcAft>
                <a:spcPts val="0"/>
              </a:spcAft>
              <a:buSzPct val="100000"/>
              <a:buChar char="●"/>
            </a:pPr>
            <a:r>
              <a:rPr lang="en"/>
              <a:t>He released a statement saying: “As people are packing up and leaving the coasts looking for more affordable places to live, more affordable places to locate their businesses and live their lives, we want to invite them here”.</a:t>
            </a:r>
            <a:endParaRPr/>
          </a:p>
          <a:p>
            <a:pPr marL="457200" lvl="0" indent="-334327" algn="l" rtl="0">
              <a:spcBef>
                <a:spcPts val="0"/>
              </a:spcBef>
              <a:spcAft>
                <a:spcPts val="0"/>
              </a:spcAft>
              <a:buSzPct val="100000"/>
              <a:buChar char="●"/>
            </a:pPr>
            <a:r>
              <a:rPr lang="en"/>
              <a:t>Many people are skeptical on whether coastal progressives would want to move to Ohio, with its anti-green energy policies and conservative legislative agenda</a:t>
            </a:r>
            <a:endParaRPr/>
          </a:p>
        </p:txBody>
      </p:sp>
      <p:pic>
        <p:nvPicPr>
          <p:cNvPr id="151" name="Google Shape;151;p26"/>
          <p:cNvPicPr preferRelativeResize="0"/>
          <p:nvPr/>
        </p:nvPicPr>
        <p:blipFill>
          <a:blip r:embed="rId3">
            <a:alphaModFix/>
          </a:blip>
          <a:stretch>
            <a:fillRect/>
          </a:stretch>
        </p:blipFill>
        <p:spPr>
          <a:xfrm>
            <a:off x="4878225" y="1170125"/>
            <a:ext cx="4113375" cy="3085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latin typeface="Oswald"/>
                <a:ea typeface="Oswald"/>
                <a:cs typeface="Oswald"/>
                <a:sym typeface="Oswald"/>
              </a:rPr>
              <a:t>Winter Storm</a:t>
            </a:r>
            <a:endParaRPr sz="3020">
              <a:latin typeface="Oswald"/>
              <a:ea typeface="Oswald"/>
              <a:cs typeface="Oswald"/>
              <a:sym typeface="Oswald"/>
            </a:endParaRPr>
          </a:p>
        </p:txBody>
      </p:sp>
      <p:sp>
        <p:nvSpPr>
          <p:cNvPr id="157" name="Google Shape;157;p27"/>
          <p:cNvSpPr txBox="1">
            <a:spLocks noGrp="1"/>
          </p:cNvSpPr>
          <p:nvPr>
            <p:ph type="body" idx="1"/>
          </p:nvPr>
        </p:nvSpPr>
        <p:spPr>
          <a:xfrm>
            <a:off x="311700" y="1152475"/>
            <a:ext cx="5080500" cy="3671100"/>
          </a:xfrm>
          <a:prstGeom prst="rect">
            <a:avLst/>
          </a:prstGeom>
        </p:spPr>
        <p:txBody>
          <a:bodyPr spcFirstLastPara="1" wrap="square" lIns="91425" tIns="91425" rIns="91425" bIns="91425" anchor="t" anchorCtr="0">
            <a:normAutofit fontScale="77500" lnSpcReduction="10000"/>
          </a:bodyPr>
          <a:lstStyle/>
          <a:p>
            <a:pPr marL="457200" lvl="0" indent="-317182" algn="l" rtl="0">
              <a:spcBef>
                <a:spcPts val="0"/>
              </a:spcBef>
              <a:spcAft>
                <a:spcPts val="0"/>
              </a:spcAft>
              <a:buSzPct val="100000"/>
              <a:buChar char="●"/>
            </a:pPr>
            <a:r>
              <a:rPr lang="en"/>
              <a:t>The Ohio National Guard has been activated to help with storm damage in Lawrence and Gallia counties last friday</a:t>
            </a:r>
            <a:endParaRPr/>
          </a:p>
          <a:p>
            <a:pPr marL="457200" lvl="0" indent="-317182" algn="l" rtl="0">
              <a:spcBef>
                <a:spcPts val="0"/>
              </a:spcBef>
              <a:spcAft>
                <a:spcPts val="0"/>
              </a:spcAft>
              <a:buSzPct val="100000"/>
              <a:buChar char="●"/>
            </a:pPr>
            <a:r>
              <a:rPr lang="en"/>
              <a:t>Both counties were put into a state of emergency last week with thousands of people without power</a:t>
            </a:r>
            <a:endParaRPr/>
          </a:p>
          <a:p>
            <a:pPr marL="457200" lvl="0" indent="-317182" algn="l" rtl="0">
              <a:spcBef>
                <a:spcPts val="0"/>
              </a:spcBef>
              <a:spcAft>
                <a:spcPts val="0"/>
              </a:spcAft>
              <a:buSzPct val="94736"/>
              <a:buChar char="●"/>
            </a:pPr>
            <a:r>
              <a:rPr lang="en"/>
              <a:t>They are there to assist with the removal of downed trees that are interfering to restore the power</a:t>
            </a:r>
            <a:endParaRPr sz="1900"/>
          </a:p>
          <a:p>
            <a:pPr marL="457200" lvl="0" indent="-317182" algn="l" rtl="0">
              <a:spcBef>
                <a:spcPts val="0"/>
              </a:spcBef>
              <a:spcAft>
                <a:spcPts val="0"/>
              </a:spcAft>
              <a:buSzPct val="75000"/>
              <a:buChar char="●"/>
            </a:pPr>
            <a:r>
              <a:rPr lang="en"/>
              <a:t>Governor Dewine said in a news release: </a:t>
            </a:r>
            <a:r>
              <a:rPr lang="en" sz="2000">
                <a:solidFill>
                  <a:srgbClr val="B7B7B7"/>
                </a:solidFill>
              </a:rPr>
              <a:t>“</a:t>
            </a:r>
            <a:r>
              <a:rPr lang="en">
                <a:solidFill>
                  <a:srgbClr val="B7B7B7"/>
                </a:solidFill>
              </a:rPr>
              <a:t>Thousands of people in the area are still without power because downed trees are getting in the way of utility crews that are trying to fix the power lines. By calling in the Ohio National Guard, we can help restore power faster and also prevent future flooding by removing debris from the water before the weather warms up.”</a:t>
            </a:r>
            <a:endParaRPr sz="2400">
              <a:solidFill>
                <a:srgbClr val="B7B7B7"/>
              </a:solidFill>
            </a:endParaRPr>
          </a:p>
        </p:txBody>
      </p:sp>
      <p:pic>
        <p:nvPicPr>
          <p:cNvPr id="158" name="Google Shape;158;p27"/>
          <p:cNvPicPr preferRelativeResize="0"/>
          <p:nvPr/>
        </p:nvPicPr>
        <p:blipFill>
          <a:blip r:embed="rId3">
            <a:alphaModFix/>
          </a:blip>
          <a:stretch>
            <a:fillRect/>
          </a:stretch>
        </p:blipFill>
        <p:spPr>
          <a:xfrm>
            <a:off x="5392200" y="1330025"/>
            <a:ext cx="3599399" cy="202387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latin typeface="Oswald"/>
                <a:ea typeface="Oswald"/>
                <a:cs typeface="Oswald"/>
                <a:sym typeface="Oswald"/>
              </a:rPr>
              <a:t>Ohio’s Death Penalty</a:t>
            </a:r>
            <a:endParaRPr sz="3020">
              <a:latin typeface="Oswald"/>
              <a:ea typeface="Oswald"/>
              <a:cs typeface="Oswald"/>
              <a:sym typeface="Oswald"/>
            </a:endParaRPr>
          </a:p>
        </p:txBody>
      </p:sp>
      <p:sp>
        <p:nvSpPr>
          <p:cNvPr id="164" name="Google Shape;164;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State Representatives Jeannette Smith and Adam Miller introduced a bi-partisan bill last Thursday which would repeal Ohio’s death penalty</a:t>
            </a:r>
            <a:endParaRPr/>
          </a:p>
          <a:p>
            <a:pPr marL="457200" lvl="0" indent="-342900" algn="l" rtl="0">
              <a:spcBef>
                <a:spcPts val="0"/>
              </a:spcBef>
              <a:spcAft>
                <a:spcPts val="0"/>
              </a:spcAft>
              <a:buSzPts val="1800"/>
              <a:buChar char="●"/>
            </a:pPr>
            <a:r>
              <a:rPr lang="en"/>
              <a:t>Ohio has had 56 executions since 1999 and there are currently 136 people on Ohio’s death row</a:t>
            </a:r>
            <a:endParaRPr/>
          </a:p>
          <a:p>
            <a:pPr marL="457200" lvl="0" indent="-342900" algn="l" rtl="0">
              <a:spcBef>
                <a:spcPts val="0"/>
              </a:spcBef>
              <a:spcAft>
                <a:spcPts val="0"/>
              </a:spcAft>
              <a:buSzPts val="1800"/>
              <a:buChar char="●"/>
            </a:pPr>
            <a:r>
              <a:rPr lang="en"/>
              <a:t>Governor Dewine suspended all executions upon entering office and also banning lethal injection as an option of capital punishment</a:t>
            </a:r>
            <a:endParaRPr/>
          </a:p>
          <a:p>
            <a:pPr marL="457200" lvl="0" indent="-342900" algn="l" rtl="0">
              <a:spcBef>
                <a:spcPts val="0"/>
              </a:spcBef>
              <a:spcAft>
                <a:spcPts val="0"/>
              </a:spcAft>
              <a:buSzPts val="1800"/>
              <a:buChar char="●"/>
            </a:pPr>
            <a:r>
              <a:rPr lang="en"/>
              <a:t>Although the Ohio House Speaker Bob Cupp said he believes that there are still incidents where he believes the death penalty is appropriate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9"/>
          <p:cNvSpPr txBox="1">
            <a:spLocks noGrp="1"/>
          </p:cNvSpPr>
          <p:nvPr>
            <p:ph type="title"/>
          </p:nvPr>
        </p:nvSpPr>
        <p:spPr>
          <a:xfrm>
            <a:off x="311700" y="979050"/>
            <a:ext cx="4260300" cy="318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0000">
                <a:latin typeface="Oswald"/>
                <a:ea typeface="Oswald"/>
                <a:cs typeface="Oswald"/>
                <a:sym typeface="Oswald"/>
              </a:rPr>
              <a:t>Local</a:t>
            </a:r>
            <a:endParaRPr sz="10000">
              <a:latin typeface="Oswald"/>
              <a:ea typeface="Oswald"/>
              <a:cs typeface="Oswald"/>
              <a:sym typeface="Oswald"/>
            </a:endParaRPr>
          </a:p>
          <a:p>
            <a:pPr marL="0" lvl="0" indent="0" algn="ctr" rtl="0">
              <a:spcBef>
                <a:spcPts val="0"/>
              </a:spcBef>
              <a:spcAft>
                <a:spcPts val="0"/>
              </a:spcAft>
              <a:buSzPts val="990"/>
              <a:buNone/>
            </a:pPr>
            <a:r>
              <a:rPr lang="en" sz="10000">
                <a:latin typeface="Oswald"/>
                <a:ea typeface="Oswald"/>
                <a:cs typeface="Oswald"/>
                <a:sym typeface="Oswald"/>
              </a:rPr>
              <a:t>News</a:t>
            </a:r>
            <a:endParaRPr sz="10000">
              <a:latin typeface="Oswald"/>
              <a:ea typeface="Oswald"/>
              <a:cs typeface="Oswald"/>
              <a:sym typeface="Oswald"/>
            </a:endParaRPr>
          </a:p>
        </p:txBody>
      </p:sp>
      <p:pic>
        <p:nvPicPr>
          <p:cNvPr id="170" name="Google Shape;170;p29"/>
          <p:cNvPicPr preferRelativeResize="0"/>
          <p:nvPr/>
        </p:nvPicPr>
        <p:blipFill>
          <a:blip r:embed="rId3">
            <a:alphaModFix/>
          </a:blip>
          <a:stretch>
            <a:fillRect/>
          </a:stretch>
        </p:blipFill>
        <p:spPr>
          <a:xfrm flipH="1">
            <a:off x="4325271" y="712524"/>
            <a:ext cx="4482024" cy="3946200"/>
          </a:xfrm>
          <a:prstGeom prst="rect">
            <a:avLst/>
          </a:prstGeom>
          <a:noFill/>
          <a:ln>
            <a:noFill/>
          </a:ln>
        </p:spPr>
      </p:pic>
      <p:pic>
        <p:nvPicPr>
          <p:cNvPr id="171" name="Google Shape;171;p29"/>
          <p:cNvPicPr preferRelativeResize="0"/>
          <p:nvPr/>
        </p:nvPicPr>
        <p:blipFill>
          <a:blip r:embed="rId4">
            <a:alphaModFix/>
          </a:blip>
          <a:stretch>
            <a:fillRect/>
          </a:stretch>
        </p:blipFill>
        <p:spPr>
          <a:xfrm flipH="1">
            <a:off x="5299835" y="1158421"/>
            <a:ext cx="2343163" cy="21130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latin typeface="Oswald"/>
                <a:ea typeface="Oswald"/>
                <a:cs typeface="Oswald"/>
                <a:sym typeface="Oswald"/>
              </a:rPr>
              <a:t>Akron Public Schools</a:t>
            </a:r>
            <a:endParaRPr sz="3020">
              <a:latin typeface="Oswald"/>
              <a:ea typeface="Oswald"/>
              <a:cs typeface="Oswald"/>
              <a:sym typeface="Oswald"/>
            </a:endParaRPr>
          </a:p>
        </p:txBody>
      </p:sp>
      <p:sp>
        <p:nvSpPr>
          <p:cNvPr id="177" name="Google Shape;177;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The superintendent of Akron Public Schools says that they will look for a way to get students back in class by March 1.</a:t>
            </a:r>
            <a:endParaRPr/>
          </a:p>
          <a:p>
            <a:pPr marL="457200" lvl="0" indent="-342900" algn="l" rtl="0">
              <a:spcBef>
                <a:spcPts val="0"/>
              </a:spcBef>
              <a:spcAft>
                <a:spcPts val="0"/>
              </a:spcAft>
              <a:buSzPts val="1800"/>
              <a:buChar char="●"/>
            </a:pPr>
            <a:r>
              <a:rPr lang="en"/>
              <a:t>State officials sent letters to each school district, including Akron for the superintendent to sign. It states that in order for the adult staff to be prioritized to receive the COVID-19 vaccine, the school must return to in-person or hybrid learning by March 1st.</a:t>
            </a:r>
            <a:endParaRPr/>
          </a:p>
          <a:p>
            <a:pPr marL="457200" lvl="0" indent="-342900" algn="l" rtl="0">
              <a:spcBef>
                <a:spcPts val="0"/>
              </a:spcBef>
              <a:spcAft>
                <a:spcPts val="0"/>
              </a:spcAft>
              <a:buSzPts val="1800"/>
              <a:buChar char="●"/>
            </a:pPr>
            <a:r>
              <a:rPr lang="en"/>
              <a:t>The district plans to offer in-person and hybrid instruction.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latin typeface="Oswald"/>
                <a:ea typeface="Oswald"/>
                <a:cs typeface="Oswald"/>
                <a:sym typeface="Oswald"/>
              </a:rPr>
              <a:t>Replacing Water Pipes</a:t>
            </a:r>
            <a:endParaRPr sz="3020">
              <a:latin typeface="Oswald"/>
              <a:ea typeface="Oswald"/>
              <a:cs typeface="Oswald"/>
              <a:sym typeface="Oswald"/>
            </a:endParaRPr>
          </a:p>
        </p:txBody>
      </p:sp>
      <p:sp>
        <p:nvSpPr>
          <p:cNvPr id="183" name="Google Shape;183;p31"/>
          <p:cNvSpPr txBox="1">
            <a:spLocks noGrp="1"/>
          </p:cNvSpPr>
          <p:nvPr>
            <p:ph type="body" idx="1"/>
          </p:nvPr>
        </p:nvSpPr>
        <p:spPr>
          <a:xfrm>
            <a:off x="311700" y="1152475"/>
            <a:ext cx="4956300" cy="33957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SzPts val="1800"/>
              <a:buChar char="●"/>
            </a:pPr>
            <a:r>
              <a:rPr lang="en"/>
              <a:t>Last Thursday, Mayor Dan Horrigan announced the city of Akron will use $2 million in grants to replace lead water lines with copper water lines</a:t>
            </a:r>
            <a:endParaRPr/>
          </a:p>
          <a:p>
            <a:pPr marL="457200" lvl="0" indent="-342900" algn="l" rtl="0">
              <a:spcBef>
                <a:spcPts val="0"/>
              </a:spcBef>
              <a:spcAft>
                <a:spcPts val="0"/>
              </a:spcAft>
              <a:buSzPts val="1800"/>
              <a:buChar char="●"/>
            </a:pPr>
            <a:r>
              <a:rPr lang="en"/>
              <a:t>About 150 homes have been selected for 2021 and an additional 300 homes in 2022</a:t>
            </a:r>
            <a:endParaRPr/>
          </a:p>
          <a:p>
            <a:pPr marL="457200" lvl="0" indent="-342900" algn="l" rtl="0">
              <a:spcBef>
                <a:spcPts val="0"/>
              </a:spcBef>
              <a:spcAft>
                <a:spcPts val="0"/>
              </a:spcAft>
              <a:buSzPts val="1800"/>
              <a:buChar char="●"/>
            </a:pPr>
            <a:r>
              <a:rPr lang="en"/>
              <a:t>About 4000 lead services lines remain in Akron, making up around under 5% of the city’s pipes</a:t>
            </a:r>
            <a:endParaRPr/>
          </a:p>
          <a:p>
            <a:pPr marL="457200" lvl="0" indent="0" algn="l" rtl="0">
              <a:spcBef>
                <a:spcPts val="1200"/>
              </a:spcBef>
              <a:spcAft>
                <a:spcPts val="1200"/>
              </a:spcAft>
              <a:buNone/>
            </a:pPr>
            <a:endParaRPr/>
          </a:p>
        </p:txBody>
      </p:sp>
      <p:pic>
        <p:nvPicPr>
          <p:cNvPr id="184" name="Google Shape;184;p31"/>
          <p:cNvPicPr preferRelativeResize="0"/>
          <p:nvPr/>
        </p:nvPicPr>
        <p:blipFill>
          <a:blip r:embed="rId3">
            <a:alphaModFix/>
          </a:blip>
          <a:stretch>
            <a:fillRect/>
          </a:stretch>
        </p:blipFill>
        <p:spPr>
          <a:xfrm>
            <a:off x="5926775" y="1152475"/>
            <a:ext cx="2619375" cy="1743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11700" y="979050"/>
            <a:ext cx="4260300" cy="318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0000">
                <a:latin typeface="Oswald"/>
                <a:ea typeface="Oswald"/>
                <a:cs typeface="Oswald"/>
                <a:sym typeface="Oswald"/>
              </a:rPr>
              <a:t>Global</a:t>
            </a:r>
            <a:endParaRPr sz="10000">
              <a:latin typeface="Oswald"/>
              <a:ea typeface="Oswald"/>
              <a:cs typeface="Oswald"/>
              <a:sym typeface="Oswald"/>
            </a:endParaRPr>
          </a:p>
          <a:p>
            <a:pPr marL="0" lvl="0" indent="0" algn="ctr" rtl="0">
              <a:spcBef>
                <a:spcPts val="0"/>
              </a:spcBef>
              <a:spcAft>
                <a:spcPts val="0"/>
              </a:spcAft>
              <a:buSzPts val="990"/>
              <a:buNone/>
            </a:pPr>
            <a:r>
              <a:rPr lang="en" sz="10000">
                <a:latin typeface="Oswald"/>
                <a:ea typeface="Oswald"/>
                <a:cs typeface="Oswald"/>
                <a:sym typeface="Oswald"/>
              </a:rPr>
              <a:t>News</a:t>
            </a:r>
            <a:endParaRPr sz="10000">
              <a:latin typeface="Oswald"/>
              <a:ea typeface="Oswald"/>
              <a:cs typeface="Oswald"/>
              <a:sym typeface="Oswald"/>
            </a:endParaRPr>
          </a:p>
        </p:txBody>
      </p:sp>
      <p:pic>
        <p:nvPicPr>
          <p:cNvPr id="70" name="Google Shape;70;p14"/>
          <p:cNvPicPr preferRelativeResize="0"/>
          <p:nvPr/>
        </p:nvPicPr>
        <p:blipFill>
          <a:blip r:embed="rId3">
            <a:alphaModFix/>
          </a:blip>
          <a:stretch>
            <a:fillRect/>
          </a:stretch>
        </p:blipFill>
        <p:spPr>
          <a:xfrm flipH="1">
            <a:off x="4325271" y="712524"/>
            <a:ext cx="4482024" cy="3946200"/>
          </a:xfrm>
          <a:prstGeom prst="rect">
            <a:avLst/>
          </a:prstGeom>
          <a:noFill/>
          <a:ln>
            <a:noFill/>
          </a:ln>
        </p:spPr>
      </p:pic>
      <p:pic>
        <p:nvPicPr>
          <p:cNvPr id="71" name="Google Shape;71;p14"/>
          <p:cNvPicPr preferRelativeResize="0"/>
          <p:nvPr/>
        </p:nvPicPr>
        <p:blipFill>
          <a:blip r:embed="rId4">
            <a:alphaModFix/>
          </a:blip>
          <a:stretch>
            <a:fillRect/>
          </a:stretch>
        </p:blipFill>
        <p:spPr>
          <a:xfrm>
            <a:off x="5309949" y="1100825"/>
            <a:ext cx="2310423" cy="231049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latin typeface="Oswald"/>
                <a:ea typeface="Oswald"/>
                <a:cs typeface="Oswald"/>
                <a:sym typeface="Oswald"/>
              </a:rPr>
              <a:t>Sources</a:t>
            </a:r>
            <a:endParaRPr sz="3020">
              <a:latin typeface="Oswald"/>
              <a:ea typeface="Oswald"/>
              <a:cs typeface="Oswald"/>
              <a:sym typeface="Oswald"/>
            </a:endParaRPr>
          </a:p>
        </p:txBody>
      </p:sp>
      <p:sp>
        <p:nvSpPr>
          <p:cNvPr id="190" name="Google Shape;190;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200" u="sng">
                <a:solidFill>
                  <a:schemeClr val="hlink"/>
                </a:solidFill>
                <a:hlinkClick r:id="rId3"/>
              </a:rPr>
              <a:t>https://www.npr.org/sections/national/</a:t>
            </a:r>
            <a:endParaRPr sz="1200"/>
          </a:p>
          <a:p>
            <a:pPr marL="0" lvl="0" indent="0" algn="l" rtl="0">
              <a:spcBef>
                <a:spcPts val="1200"/>
              </a:spcBef>
              <a:spcAft>
                <a:spcPts val="0"/>
              </a:spcAft>
              <a:buNone/>
            </a:pPr>
            <a:r>
              <a:rPr lang="en" sz="1200" u="sng">
                <a:solidFill>
                  <a:schemeClr val="hlink"/>
                </a:solidFill>
                <a:hlinkClick r:id="rId4"/>
              </a:rPr>
              <a:t>https://www.bbc.com/news/world-us-canada-56129833</a:t>
            </a:r>
            <a:endParaRPr sz="1200"/>
          </a:p>
          <a:p>
            <a:pPr marL="0" lvl="0" indent="0" algn="l" rtl="0">
              <a:spcBef>
                <a:spcPts val="1200"/>
              </a:spcBef>
              <a:spcAft>
                <a:spcPts val="0"/>
              </a:spcAft>
              <a:buNone/>
            </a:pPr>
            <a:r>
              <a:rPr lang="en" sz="1200" u="sng">
                <a:solidFill>
                  <a:schemeClr val="hlink"/>
                </a:solidFill>
                <a:hlinkClick r:id="rId5"/>
              </a:rPr>
              <a:t>https://www.dallasfilmcommission.com/information/weather-average-temperatures/</a:t>
            </a:r>
            <a:r>
              <a:rPr lang="en" sz="1200"/>
              <a:t> </a:t>
            </a:r>
            <a:endParaRPr sz="1200"/>
          </a:p>
          <a:p>
            <a:pPr marL="0" lvl="0" indent="0" algn="l" rtl="0">
              <a:spcBef>
                <a:spcPts val="1200"/>
              </a:spcBef>
              <a:spcAft>
                <a:spcPts val="0"/>
              </a:spcAft>
              <a:buNone/>
            </a:pPr>
            <a:r>
              <a:rPr lang="en" sz="1200" u="sng">
                <a:solidFill>
                  <a:schemeClr val="hlink"/>
                </a:solidFill>
                <a:hlinkClick r:id="rId6"/>
              </a:rPr>
              <a:t>https://www.nytimes.com/2021/02/19/science/mars-nasa-landing-pictures.html</a:t>
            </a:r>
            <a:r>
              <a:rPr lang="en" sz="1200"/>
              <a:t> </a:t>
            </a:r>
            <a:endParaRPr sz="1200"/>
          </a:p>
          <a:p>
            <a:pPr marL="0" lvl="0" indent="0" algn="l" rtl="0">
              <a:spcBef>
                <a:spcPts val="1200"/>
              </a:spcBef>
              <a:spcAft>
                <a:spcPts val="0"/>
              </a:spcAft>
              <a:buNone/>
            </a:pPr>
            <a:r>
              <a:rPr lang="en" sz="1200" u="sng">
                <a:solidFill>
                  <a:schemeClr val="hlink"/>
                </a:solidFill>
                <a:hlinkClick r:id="rId7"/>
              </a:rPr>
              <a:t>https://www.youtube.com/watch?v=rzmd7RouGrM&amp;feature=emb_title</a:t>
            </a:r>
            <a:endParaRPr sz="1200"/>
          </a:p>
          <a:p>
            <a:pPr marL="0" lvl="0" indent="0" algn="l" rtl="0">
              <a:spcBef>
                <a:spcPts val="1200"/>
              </a:spcBef>
              <a:spcAft>
                <a:spcPts val="0"/>
              </a:spcAft>
              <a:buNone/>
            </a:pPr>
            <a:r>
              <a:rPr lang="en" sz="1200" u="sng">
                <a:solidFill>
                  <a:schemeClr val="hlink"/>
                </a:solidFill>
                <a:hlinkClick r:id="rId8"/>
              </a:rPr>
              <a:t>https://www.cnn.com/2021/02/21/americas/haiti-protests-continue-intl/index.html</a:t>
            </a:r>
            <a:endParaRPr sz="1200"/>
          </a:p>
          <a:p>
            <a:pPr marL="0" lvl="0" indent="0" algn="l" rtl="0">
              <a:spcBef>
                <a:spcPts val="1200"/>
              </a:spcBef>
              <a:spcAft>
                <a:spcPts val="0"/>
              </a:spcAft>
              <a:buNone/>
            </a:pPr>
            <a:r>
              <a:rPr lang="en" sz="1200" u="sng">
                <a:solidFill>
                  <a:schemeClr val="hlink"/>
                </a:solidFill>
                <a:hlinkClick r:id="rId9"/>
              </a:rPr>
              <a:t>https://www.cnn.com/2021/02/21/europe/russia-h5n8-avian-flu-poultry-humans-intl/index.html</a:t>
            </a:r>
            <a:r>
              <a:rPr lang="en" sz="1200"/>
              <a:t> </a:t>
            </a:r>
            <a:endParaRPr sz="1200"/>
          </a:p>
          <a:p>
            <a:pPr marL="0" lvl="0" indent="0" algn="l" rtl="0">
              <a:spcBef>
                <a:spcPts val="1200"/>
              </a:spcBef>
              <a:spcAft>
                <a:spcPts val="0"/>
              </a:spcAft>
              <a:buNone/>
            </a:pPr>
            <a:r>
              <a:rPr lang="en" sz="1200" u="sng">
                <a:solidFill>
                  <a:schemeClr val="hlink"/>
                </a:solidFill>
                <a:hlinkClick r:id="rId10"/>
              </a:rPr>
              <a:t>https://www.nytimes.com/2021/02/08/world/americas/colombia-venezuela-migrants-duque.html</a:t>
            </a:r>
            <a:endParaRPr sz="1200"/>
          </a:p>
          <a:p>
            <a:pPr marL="0" lvl="0" indent="0" algn="l" rtl="0">
              <a:spcBef>
                <a:spcPts val="1200"/>
              </a:spcBef>
              <a:spcAft>
                <a:spcPts val="1200"/>
              </a:spcAft>
              <a:buNone/>
            </a:pP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latin typeface="Oswald"/>
                <a:ea typeface="Oswald"/>
                <a:cs typeface="Oswald"/>
                <a:sym typeface="Oswald"/>
              </a:rPr>
              <a:t>Haiti Protests </a:t>
            </a:r>
            <a:endParaRPr sz="3020">
              <a:latin typeface="Oswald"/>
              <a:ea typeface="Oswald"/>
              <a:cs typeface="Oswald"/>
              <a:sym typeface="Oswald"/>
            </a:endParaRPr>
          </a:p>
        </p:txBody>
      </p:sp>
      <p:sp>
        <p:nvSpPr>
          <p:cNvPr id="77" name="Google Shape;77;p15"/>
          <p:cNvSpPr txBox="1">
            <a:spLocks noGrp="1"/>
          </p:cNvSpPr>
          <p:nvPr>
            <p:ph type="body" idx="1"/>
          </p:nvPr>
        </p:nvSpPr>
        <p:spPr>
          <a:xfrm>
            <a:off x="311700" y="1294825"/>
            <a:ext cx="8520600" cy="3416400"/>
          </a:xfrm>
          <a:prstGeom prst="rect">
            <a:avLst/>
          </a:prstGeom>
        </p:spPr>
        <p:txBody>
          <a:bodyPr spcFirstLastPara="1" wrap="square" lIns="91425" tIns="91425" rIns="4889575" bIns="91425" anchor="t" anchorCtr="0">
            <a:normAutofit fontScale="77500" lnSpcReduction="20000"/>
          </a:bodyPr>
          <a:lstStyle/>
          <a:p>
            <a:pPr marL="457200" lvl="0" indent="-317182" algn="l" rtl="0">
              <a:spcBef>
                <a:spcPts val="0"/>
              </a:spcBef>
              <a:spcAft>
                <a:spcPts val="0"/>
              </a:spcAft>
              <a:buSzPct val="100000"/>
              <a:buChar char="●"/>
            </a:pPr>
            <a:r>
              <a:rPr lang="en"/>
              <a:t>President Jovenel Moise refuses to step down as protesters argue that his term is expired.</a:t>
            </a:r>
            <a:endParaRPr/>
          </a:p>
          <a:p>
            <a:pPr marL="457200" lvl="0" indent="-317182" algn="l" rtl="0">
              <a:spcBef>
                <a:spcPts val="0"/>
              </a:spcBef>
              <a:spcAft>
                <a:spcPts val="0"/>
              </a:spcAft>
              <a:buSzPct val="100000"/>
              <a:buChar char="●"/>
            </a:pPr>
            <a:r>
              <a:rPr lang="en"/>
              <a:t>Moise currently rules by decree as he has refused to organise new elections since the last parliament has dissolved. </a:t>
            </a:r>
            <a:endParaRPr/>
          </a:p>
          <a:p>
            <a:pPr marL="457200" lvl="0" indent="-317182" algn="l" rtl="0">
              <a:spcBef>
                <a:spcPts val="0"/>
              </a:spcBef>
              <a:spcAft>
                <a:spcPts val="0"/>
              </a:spcAft>
              <a:buSzPct val="100000"/>
              <a:buChar char="●"/>
            </a:pPr>
            <a:r>
              <a:rPr lang="en"/>
              <a:t>The United States has expressed concern and urged for a new election.</a:t>
            </a:r>
            <a:endParaRPr/>
          </a:p>
          <a:p>
            <a:pPr marL="457200" lvl="0" indent="-317182" algn="l" rtl="0">
              <a:spcBef>
                <a:spcPts val="0"/>
              </a:spcBef>
              <a:spcAft>
                <a:spcPts val="0"/>
              </a:spcAft>
              <a:buSzPct val="100000"/>
              <a:buChar char="●"/>
            </a:pPr>
            <a:r>
              <a:rPr lang="en"/>
              <a:t> Moise says he has the right to continue his rule for one year.</a:t>
            </a:r>
            <a:endParaRPr/>
          </a:p>
          <a:p>
            <a:pPr marL="457200" lvl="0" indent="-317182" algn="l" rtl="0">
              <a:spcBef>
                <a:spcPts val="0"/>
              </a:spcBef>
              <a:spcAft>
                <a:spcPts val="0"/>
              </a:spcAft>
              <a:buSzPct val="100000"/>
              <a:buChar char="●"/>
            </a:pPr>
            <a:r>
              <a:rPr lang="en"/>
              <a:t>https://www.cnn.com/2021/02/21/americas/haiti-protests-continue-intl/index.html</a:t>
            </a:r>
            <a:endParaRPr/>
          </a:p>
          <a:p>
            <a:pPr marL="457200" lvl="0" indent="0" algn="l" rtl="0">
              <a:spcBef>
                <a:spcPts val="1200"/>
              </a:spcBef>
              <a:spcAft>
                <a:spcPts val="1200"/>
              </a:spcAft>
              <a:buNone/>
            </a:pPr>
            <a:endParaRPr/>
          </a:p>
        </p:txBody>
      </p:sp>
      <p:pic>
        <p:nvPicPr>
          <p:cNvPr id="78" name="Google Shape;78;p15"/>
          <p:cNvPicPr preferRelativeResize="0"/>
          <p:nvPr/>
        </p:nvPicPr>
        <p:blipFill>
          <a:blip r:embed="rId3">
            <a:alphaModFix/>
          </a:blip>
          <a:stretch>
            <a:fillRect/>
          </a:stretch>
        </p:blipFill>
        <p:spPr>
          <a:xfrm>
            <a:off x="4075875" y="1294824"/>
            <a:ext cx="4756430" cy="2670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latin typeface="Oswald"/>
                <a:ea typeface="Oswald"/>
                <a:cs typeface="Oswald"/>
                <a:sym typeface="Oswald"/>
              </a:rPr>
              <a:t>Avian flu outbreak in russia </a:t>
            </a:r>
            <a:endParaRPr sz="3020">
              <a:latin typeface="Oswald"/>
              <a:ea typeface="Oswald"/>
              <a:cs typeface="Oswald"/>
              <a:sym typeface="Oswald"/>
            </a:endParaRPr>
          </a:p>
        </p:txBody>
      </p:sp>
      <p:sp>
        <p:nvSpPr>
          <p:cNvPr id="84" name="Google Shape;84;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marR="4224027" lvl="0" indent="-317500" algn="l" rtl="0">
              <a:spcBef>
                <a:spcPts val="0"/>
              </a:spcBef>
              <a:spcAft>
                <a:spcPts val="0"/>
              </a:spcAft>
              <a:buSzPts val="1400"/>
              <a:buChar char="●"/>
            </a:pPr>
            <a:r>
              <a:rPr lang="en" sz="1400"/>
              <a:t>Seven farm workers in russia have been infected with avian influenza.</a:t>
            </a:r>
            <a:endParaRPr sz="1400"/>
          </a:p>
          <a:p>
            <a:pPr marL="457200" marR="4224027" lvl="0" indent="-317500" algn="l" rtl="0">
              <a:spcBef>
                <a:spcPts val="0"/>
              </a:spcBef>
              <a:spcAft>
                <a:spcPts val="0"/>
              </a:spcAft>
              <a:buSzPts val="1400"/>
              <a:buChar char="●"/>
            </a:pPr>
            <a:r>
              <a:rPr lang="en" sz="1400"/>
              <a:t>Russia is culling chickens to prevent more people from getting sick.</a:t>
            </a:r>
            <a:endParaRPr sz="1400"/>
          </a:p>
          <a:p>
            <a:pPr marL="457200" marR="4224027" lvl="0" indent="-317500" algn="l" rtl="0">
              <a:spcBef>
                <a:spcPts val="0"/>
              </a:spcBef>
              <a:spcAft>
                <a:spcPts val="0"/>
              </a:spcAft>
              <a:buSzPts val="1400"/>
              <a:buChar char="●"/>
            </a:pPr>
            <a:r>
              <a:rPr lang="en" sz="1400"/>
              <a:t>Avian flu currently can not transfer from human to human, but scientists are afraid that it could eventually develop the ability to do so.</a:t>
            </a:r>
            <a:endParaRPr sz="1400"/>
          </a:p>
          <a:p>
            <a:pPr marL="457200" marR="4224027" lvl="0" indent="-317500" algn="l" rtl="0">
              <a:spcBef>
                <a:spcPts val="0"/>
              </a:spcBef>
              <a:spcAft>
                <a:spcPts val="0"/>
              </a:spcAft>
              <a:buSzPts val="1400"/>
              <a:buChar char="●"/>
            </a:pPr>
            <a:r>
              <a:rPr lang="en" sz="1400"/>
              <a:t>Experts say the world needs to change practices around animal use in order to prevent more pandemics. </a:t>
            </a:r>
            <a:endParaRPr sz="1400"/>
          </a:p>
          <a:p>
            <a:pPr marL="457200" marR="4224027" lvl="0" indent="-317500" algn="l" rtl="0">
              <a:spcBef>
                <a:spcPts val="0"/>
              </a:spcBef>
              <a:spcAft>
                <a:spcPts val="0"/>
              </a:spcAft>
              <a:buSzPts val="1400"/>
              <a:buChar char="●"/>
            </a:pPr>
            <a:r>
              <a:rPr lang="en" sz="1400"/>
              <a:t>https://www.cnn.com/2021/02/21/europe/russia-h5n8-avian-flu-poultry-humans-intl/index.html</a:t>
            </a:r>
            <a:endParaRPr sz="1400"/>
          </a:p>
        </p:txBody>
      </p:sp>
      <p:pic>
        <p:nvPicPr>
          <p:cNvPr id="85" name="Google Shape;85;p16"/>
          <p:cNvPicPr preferRelativeResize="0"/>
          <p:nvPr/>
        </p:nvPicPr>
        <p:blipFill>
          <a:blip r:embed="rId3">
            <a:alphaModFix/>
          </a:blip>
          <a:stretch>
            <a:fillRect/>
          </a:stretch>
        </p:blipFill>
        <p:spPr>
          <a:xfrm>
            <a:off x="5513377" y="1152475"/>
            <a:ext cx="2904125" cy="1852493"/>
          </a:xfrm>
          <a:prstGeom prst="rect">
            <a:avLst/>
          </a:prstGeom>
          <a:noFill/>
          <a:ln>
            <a:noFill/>
          </a:ln>
        </p:spPr>
      </p:pic>
      <p:pic>
        <p:nvPicPr>
          <p:cNvPr id="86" name="Google Shape;86;p16"/>
          <p:cNvPicPr preferRelativeResize="0"/>
          <p:nvPr/>
        </p:nvPicPr>
        <p:blipFill>
          <a:blip r:embed="rId4">
            <a:alphaModFix/>
          </a:blip>
          <a:stretch>
            <a:fillRect/>
          </a:stretch>
        </p:blipFill>
        <p:spPr>
          <a:xfrm>
            <a:off x="5513375" y="3004957"/>
            <a:ext cx="2904121" cy="156391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latin typeface="Oswald"/>
                <a:ea typeface="Oswald"/>
                <a:cs typeface="Oswald"/>
                <a:sym typeface="Oswald"/>
              </a:rPr>
              <a:t>Colombia grants legal status to refugees</a:t>
            </a:r>
            <a:endParaRPr sz="3020">
              <a:latin typeface="Oswald"/>
              <a:ea typeface="Oswald"/>
              <a:cs typeface="Oswald"/>
              <a:sym typeface="Oswald"/>
            </a:endParaRPr>
          </a:p>
        </p:txBody>
      </p:sp>
      <p:sp>
        <p:nvSpPr>
          <p:cNvPr id="92" name="Google Shape;92;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marR="4224027" lvl="0" indent="-317500" algn="l" rtl="0">
              <a:lnSpc>
                <a:spcPct val="105000"/>
              </a:lnSpc>
              <a:spcBef>
                <a:spcPts val="0"/>
              </a:spcBef>
              <a:spcAft>
                <a:spcPts val="0"/>
              </a:spcAft>
              <a:buSzPts val="1400"/>
              <a:buChar char="●"/>
            </a:pPr>
            <a:r>
              <a:rPr lang="en" sz="1400"/>
              <a:t>Over 1.7 million refugees from venezuela have fled to colombia.</a:t>
            </a:r>
            <a:endParaRPr sz="1400"/>
          </a:p>
          <a:p>
            <a:pPr marL="457200" marR="4224027" lvl="0" indent="-317500" algn="l" rtl="0">
              <a:lnSpc>
                <a:spcPct val="105000"/>
              </a:lnSpc>
              <a:spcBef>
                <a:spcPts val="0"/>
              </a:spcBef>
              <a:spcAft>
                <a:spcPts val="0"/>
              </a:spcAft>
              <a:buSzPts val="1400"/>
              <a:buChar char="●"/>
            </a:pPr>
            <a:r>
              <a:rPr lang="en" sz="1400"/>
              <a:t>President Iván Duque of Colombia announced that his government will allow all people who arrived before january 31st to remain for ten years. </a:t>
            </a:r>
            <a:endParaRPr sz="1400"/>
          </a:p>
          <a:p>
            <a:pPr marL="457200" marR="4224027" lvl="0" indent="-317500" algn="l" rtl="0">
              <a:lnSpc>
                <a:spcPct val="105000"/>
              </a:lnSpc>
              <a:spcBef>
                <a:spcPts val="0"/>
              </a:spcBef>
              <a:spcAft>
                <a:spcPts val="0"/>
              </a:spcAft>
              <a:buSzPts val="1400"/>
              <a:buChar char="●"/>
            </a:pPr>
            <a:r>
              <a:rPr lang="en" sz="1400"/>
              <a:t>Over five million people have left venezuela due to the ongoing economic crisis.</a:t>
            </a:r>
            <a:endParaRPr sz="1400"/>
          </a:p>
          <a:p>
            <a:pPr marL="457200" marR="4224027" lvl="0" indent="-317500" algn="l" rtl="0">
              <a:lnSpc>
                <a:spcPct val="105000"/>
              </a:lnSpc>
              <a:spcBef>
                <a:spcPts val="0"/>
              </a:spcBef>
              <a:spcAft>
                <a:spcPts val="0"/>
              </a:spcAft>
              <a:buSzPts val="1400"/>
              <a:buChar char="●"/>
            </a:pPr>
            <a:r>
              <a:rPr lang="en" sz="1400"/>
              <a:t>In addition, some fear political persecution in Venezuela. </a:t>
            </a:r>
            <a:endParaRPr sz="1400"/>
          </a:p>
          <a:p>
            <a:pPr marL="457200" marR="4224027" lvl="0" indent="-317500" algn="l" rtl="0">
              <a:lnSpc>
                <a:spcPct val="105000"/>
              </a:lnSpc>
              <a:spcBef>
                <a:spcPts val="0"/>
              </a:spcBef>
              <a:spcAft>
                <a:spcPts val="0"/>
              </a:spcAft>
              <a:buSzPts val="1400"/>
              <a:buChar char="●"/>
            </a:pPr>
            <a:r>
              <a:rPr lang="en" sz="1400"/>
              <a:t>https://www.nytimes.com/2021/02/08/world/americas/colombia-venezuela-migrants-duque.html</a:t>
            </a:r>
            <a:endParaRPr sz="1400"/>
          </a:p>
        </p:txBody>
      </p:sp>
      <p:pic>
        <p:nvPicPr>
          <p:cNvPr id="93" name="Google Shape;93;p17"/>
          <p:cNvPicPr preferRelativeResize="0"/>
          <p:nvPr/>
        </p:nvPicPr>
        <p:blipFill>
          <a:blip r:embed="rId3">
            <a:alphaModFix/>
          </a:blip>
          <a:stretch>
            <a:fillRect/>
          </a:stretch>
        </p:blipFill>
        <p:spPr>
          <a:xfrm>
            <a:off x="4572000" y="1152475"/>
            <a:ext cx="4456301" cy="2970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245275" y="979050"/>
            <a:ext cx="4260300" cy="318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0000">
                <a:latin typeface="Oswald"/>
                <a:ea typeface="Oswald"/>
                <a:cs typeface="Oswald"/>
                <a:sym typeface="Oswald"/>
              </a:rPr>
              <a:t>National</a:t>
            </a:r>
            <a:endParaRPr sz="10000">
              <a:latin typeface="Oswald"/>
              <a:ea typeface="Oswald"/>
              <a:cs typeface="Oswald"/>
              <a:sym typeface="Oswald"/>
            </a:endParaRPr>
          </a:p>
          <a:p>
            <a:pPr marL="0" lvl="0" indent="0" algn="ctr" rtl="0">
              <a:spcBef>
                <a:spcPts val="0"/>
              </a:spcBef>
              <a:spcAft>
                <a:spcPts val="0"/>
              </a:spcAft>
              <a:buSzPts val="990"/>
              <a:buNone/>
            </a:pPr>
            <a:r>
              <a:rPr lang="en" sz="10000">
                <a:latin typeface="Oswald"/>
                <a:ea typeface="Oswald"/>
                <a:cs typeface="Oswald"/>
                <a:sym typeface="Oswald"/>
              </a:rPr>
              <a:t>News</a:t>
            </a:r>
            <a:endParaRPr sz="10000">
              <a:latin typeface="Oswald"/>
              <a:ea typeface="Oswald"/>
              <a:cs typeface="Oswald"/>
              <a:sym typeface="Oswald"/>
            </a:endParaRPr>
          </a:p>
        </p:txBody>
      </p:sp>
      <p:pic>
        <p:nvPicPr>
          <p:cNvPr id="99" name="Google Shape;99;p18"/>
          <p:cNvPicPr preferRelativeResize="0"/>
          <p:nvPr/>
        </p:nvPicPr>
        <p:blipFill>
          <a:blip r:embed="rId3">
            <a:alphaModFix/>
          </a:blip>
          <a:stretch>
            <a:fillRect/>
          </a:stretch>
        </p:blipFill>
        <p:spPr>
          <a:xfrm flipH="1">
            <a:off x="4429671" y="712524"/>
            <a:ext cx="4482024" cy="3946200"/>
          </a:xfrm>
          <a:prstGeom prst="rect">
            <a:avLst/>
          </a:prstGeom>
          <a:noFill/>
          <a:ln>
            <a:noFill/>
          </a:ln>
        </p:spPr>
      </p:pic>
      <p:pic>
        <p:nvPicPr>
          <p:cNvPr id="100" name="Google Shape;100;p18"/>
          <p:cNvPicPr preferRelativeResize="0"/>
          <p:nvPr/>
        </p:nvPicPr>
        <p:blipFill>
          <a:blip r:embed="rId4">
            <a:alphaModFix/>
          </a:blip>
          <a:stretch>
            <a:fillRect/>
          </a:stretch>
        </p:blipFill>
        <p:spPr>
          <a:xfrm>
            <a:off x="4951963" y="1594575"/>
            <a:ext cx="3285600" cy="1812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490250" y="527125"/>
            <a:ext cx="37242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 </a:t>
            </a:r>
            <a:r>
              <a:rPr lang="en" sz="2800" dirty="0">
                <a:latin typeface="Oswald"/>
                <a:ea typeface="Oswald"/>
                <a:cs typeface="Oswald"/>
                <a:sym typeface="Oswald"/>
              </a:rPr>
              <a:t>Disaster in Texas</a:t>
            </a:r>
            <a:r>
              <a:rPr lang="en" sz="2800" dirty="0"/>
              <a:t> ⚠</a:t>
            </a:r>
            <a:endParaRPr sz="2800" dirty="0"/>
          </a:p>
        </p:txBody>
      </p:sp>
      <p:sp>
        <p:nvSpPr>
          <p:cNvPr id="106" name="Google Shape;106;p19"/>
          <p:cNvSpPr txBox="1">
            <a:spLocks noGrp="1"/>
          </p:cNvSpPr>
          <p:nvPr>
            <p:ph type="body" idx="1"/>
          </p:nvPr>
        </p:nvSpPr>
        <p:spPr>
          <a:xfrm>
            <a:off x="348950" y="1389600"/>
            <a:ext cx="4006800" cy="3459600"/>
          </a:xfrm>
          <a:prstGeom prst="rect">
            <a:avLst/>
          </a:prstGeom>
        </p:spPr>
        <p:txBody>
          <a:bodyPr spcFirstLastPara="1" wrap="square" lIns="91425" tIns="91425" rIns="91425" bIns="91425" anchor="t" anchorCtr="0">
            <a:noAutofit/>
          </a:bodyPr>
          <a:lstStyle/>
          <a:p>
            <a:pPr marL="457200" lvl="0" indent="-330200" algn="l" rtl="0">
              <a:spcBef>
                <a:spcPts val="1200"/>
              </a:spcBef>
              <a:spcAft>
                <a:spcPts val="0"/>
              </a:spcAft>
              <a:buSzPts val="1600"/>
              <a:buChar char="●"/>
            </a:pPr>
            <a:r>
              <a:rPr lang="en" sz="1600"/>
              <a:t>Temperatures plummeted to new lows, hitting 0°F (-18°C) earlier this week. </a:t>
            </a:r>
            <a:endParaRPr sz="1600"/>
          </a:p>
          <a:p>
            <a:pPr marL="457200" lvl="0" indent="-330200" algn="l" rtl="0">
              <a:spcBef>
                <a:spcPts val="1000"/>
              </a:spcBef>
              <a:spcAft>
                <a:spcPts val="0"/>
              </a:spcAft>
              <a:buSzPts val="1600"/>
              <a:buChar char="●"/>
            </a:pPr>
            <a:r>
              <a:rPr lang="en" sz="1600"/>
              <a:t>Texas power grid overwhelmed by a surge in demand for heat</a:t>
            </a:r>
            <a:endParaRPr sz="1600"/>
          </a:p>
          <a:p>
            <a:pPr marL="457200" lvl="0" indent="-330200" algn="l" rtl="0">
              <a:spcBef>
                <a:spcPts val="1000"/>
              </a:spcBef>
              <a:spcAft>
                <a:spcPts val="0"/>
              </a:spcAft>
              <a:buSzPts val="1600"/>
              <a:buChar char="●"/>
            </a:pPr>
            <a:r>
              <a:rPr lang="en" sz="1600"/>
              <a:t>As many as 3.3 million were without power.</a:t>
            </a:r>
            <a:endParaRPr sz="1600"/>
          </a:p>
          <a:p>
            <a:pPr marL="457200" lvl="0" indent="-330200" algn="l" rtl="0">
              <a:spcBef>
                <a:spcPts val="1000"/>
              </a:spcBef>
              <a:spcAft>
                <a:spcPts val="0"/>
              </a:spcAft>
              <a:buSzPts val="1600"/>
              <a:buChar char="●"/>
            </a:pPr>
            <a:r>
              <a:rPr lang="en" sz="1600"/>
              <a:t>The state is on a “boil water notice”</a:t>
            </a:r>
            <a:endParaRPr sz="1600"/>
          </a:p>
          <a:p>
            <a:pPr marL="457200" lvl="0" indent="-330200" algn="l" rtl="0">
              <a:spcBef>
                <a:spcPts val="1200"/>
              </a:spcBef>
              <a:spcAft>
                <a:spcPts val="1000"/>
              </a:spcAft>
              <a:buSzPts val="1600"/>
              <a:buChar char="●"/>
            </a:pPr>
            <a:r>
              <a:rPr lang="en" sz="1600"/>
              <a:t>Nearly 60 deaths</a:t>
            </a:r>
            <a:endParaRPr sz="1600"/>
          </a:p>
        </p:txBody>
      </p:sp>
      <p:pic>
        <p:nvPicPr>
          <p:cNvPr id="107" name="Google Shape;107;p19"/>
          <p:cNvPicPr preferRelativeResize="0"/>
          <p:nvPr/>
        </p:nvPicPr>
        <p:blipFill>
          <a:blip r:embed="rId3">
            <a:alphaModFix/>
          </a:blip>
          <a:stretch>
            <a:fillRect/>
          </a:stretch>
        </p:blipFill>
        <p:spPr>
          <a:xfrm>
            <a:off x="5713450" y="2587958"/>
            <a:ext cx="3142375" cy="2094917"/>
          </a:xfrm>
          <a:prstGeom prst="rect">
            <a:avLst/>
          </a:prstGeom>
          <a:noFill/>
          <a:ln w="38100" cap="flat" cmpd="sng">
            <a:solidFill>
              <a:srgbClr val="666666"/>
            </a:solidFill>
            <a:prstDash val="solid"/>
            <a:round/>
            <a:headEnd type="none" w="sm" len="sm"/>
            <a:tailEnd type="none" w="sm" len="sm"/>
          </a:ln>
        </p:spPr>
      </p:pic>
      <p:pic>
        <p:nvPicPr>
          <p:cNvPr id="108" name="Google Shape;108;p19"/>
          <p:cNvPicPr preferRelativeResize="0"/>
          <p:nvPr/>
        </p:nvPicPr>
        <p:blipFill rotWithShape="1">
          <a:blip r:embed="rId4">
            <a:alphaModFix/>
          </a:blip>
          <a:srcRect l="1096" r="14572"/>
          <a:stretch/>
        </p:blipFill>
        <p:spPr>
          <a:xfrm>
            <a:off x="4505575" y="867600"/>
            <a:ext cx="3142375" cy="2094925"/>
          </a:xfrm>
          <a:prstGeom prst="rect">
            <a:avLst/>
          </a:prstGeom>
          <a:noFill/>
          <a:ln w="38100" cap="flat" cmpd="sng">
            <a:solidFill>
              <a:srgbClr val="666666"/>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0"/>
          <p:cNvPicPr preferRelativeResize="0"/>
          <p:nvPr/>
        </p:nvPicPr>
        <p:blipFill>
          <a:blip r:embed="rId3">
            <a:alphaModFix/>
          </a:blip>
          <a:stretch>
            <a:fillRect/>
          </a:stretch>
        </p:blipFill>
        <p:spPr>
          <a:xfrm>
            <a:off x="656374" y="369212"/>
            <a:ext cx="7831250" cy="44050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4967950" y="645700"/>
            <a:ext cx="4033200" cy="886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3600">
                <a:latin typeface="Oswald"/>
                <a:ea typeface="Oswald"/>
                <a:cs typeface="Oswald"/>
                <a:sym typeface="Oswald"/>
              </a:rPr>
              <a:t>✧</a:t>
            </a:r>
            <a:r>
              <a:rPr lang="en" sz="4800">
                <a:latin typeface="Oswald"/>
                <a:ea typeface="Oswald"/>
                <a:cs typeface="Oswald"/>
                <a:sym typeface="Oswald"/>
              </a:rPr>
              <a:t> Perseverance </a:t>
            </a:r>
            <a:r>
              <a:rPr lang="en" sz="3600">
                <a:latin typeface="Oswald"/>
                <a:ea typeface="Oswald"/>
                <a:cs typeface="Oswald"/>
                <a:sym typeface="Oswald"/>
              </a:rPr>
              <a:t>✧</a:t>
            </a:r>
            <a:endParaRPr sz="3600">
              <a:latin typeface="Oswald"/>
              <a:ea typeface="Oswald"/>
              <a:cs typeface="Oswald"/>
              <a:sym typeface="Oswald"/>
            </a:endParaRPr>
          </a:p>
        </p:txBody>
      </p:sp>
      <p:sp>
        <p:nvSpPr>
          <p:cNvPr id="119" name="Google Shape;119;p21"/>
          <p:cNvSpPr txBox="1">
            <a:spLocks noGrp="1"/>
          </p:cNvSpPr>
          <p:nvPr>
            <p:ph type="body" idx="1"/>
          </p:nvPr>
        </p:nvSpPr>
        <p:spPr>
          <a:xfrm>
            <a:off x="5162500" y="1637000"/>
            <a:ext cx="3644100" cy="29367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sz="1800"/>
              <a:t>Landed on Feb. 18, 2021 3:55 p.m. EST)</a:t>
            </a:r>
            <a:endParaRPr sz="1800"/>
          </a:p>
          <a:p>
            <a:pPr marL="457200" lvl="0" indent="-342900" algn="l" rtl="0">
              <a:lnSpc>
                <a:spcPct val="115000"/>
              </a:lnSpc>
              <a:spcBef>
                <a:spcPts val="1000"/>
              </a:spcBef>
              <a:spcAft>
                <a:spcPts val="0"/>
              </a:spcAft>
              <a:buSzPts val="1800"/>
              <a:buChar char="●"/>
            </a:pPr>
            <a:r>
              <a:rPr lang="en" sz="1800"/>
              <a:t>The Jezero Crater</a:t>
            </a:r>
            <a:endParaRPr sz="1800"/>
          </a:p>
          <a:p>
            <a:pPr marL="457200" lvl="0" indent="-342900" algn="l" rtl="0">
              <a:lnSpc>
                <a:spcPct val="115000"/>
              </a:lnSpc>
              <a:spcBef>
                <a:spcPts val="1000"/>
              </a:spcBef>
              <a:spcAft>
                <a:spcPts val="0"/>
              </a:spcAft>
              <a:buSzPts val="1800"/>
              <a:buChar char="●"/>
            </a:pPr>
            <a:r>
              <a:rPr lang="en" sz="1800"/>
              <a:t>Thought to be a lake that existed 3.8 Billion years ago</a:t>
            </a:r>
            <a:endParaRPr sz="1800"/>
          </a:p>
          <a:p>
            <a:pPr marL="457200" lvl="0" indent="-342900" algn="l" rtl="0">
              <a:lnSpc>
                <a:spcPct val="115000"/>
              </a:lnSpc>
              <a:spcBef>
                <a:spcPts val="1000"/>
              </a:spcBef>
              <a:spcAft>
                <a:spcPts val="1000"/>
              </a:spcAft>
              <a:buSzPts val="1800"/>
              <a:buChar char="●"/>
            </a:pPr>
            <a:r>
              <a:rPr lang="en" sz="1800"/>
              <a:t>Near a river delta where signs of ancient microbial life</a:t>
            </a:r>
            <a:endParaRPr sz="1800"/>
          </a:p>
        </p:txBody>
      </p:sp>
      <p:pic>
        <p:nvPicPr>
          <p:cNvPr id="120" name="Google Shape;120;p21" descr="The Perseverance rover being lowered by the sky crane to the surface of Mars on Thursday."/>
          <p:cNvPicPr preferRelativeResize="0"/>
          <p:nvPr/>
        </p:nvPicPr>
        <p:blipFill>
          <a:blip r:embed="rId3">
            <a:alphaModFix/>
          </a:blip>
          <a:stretch>
            <a:fillRect/>
          </a:stretch>
        </p:blipFill>
        <p:spPr>
          <a:xfrm>
            <a:off x="2072370" y="2291817"/>
            <a:ext cx="2852855" cy="2168196"/>
          </a:xfrm>
          <a:prstGeom prst="rect">
            <a:avLst/>
          </a:prstGeom>
          <a:noFill/>
          <a:ln w="38100" cap="flat" cmpd="sng">
            <a:solidFill>
              <a:srgbClr val="666666"/>
            </a:solidFill>
            <a:prstDash val="solid"/>
            <a:round/>
            <a:headEnd type="none" w="sm" len="sm"/>
            <a:tailEnd type="none" w="sm" len="sm"/>
          </a:ln>
        </p:spPr>
      </p:pic>
      <p:pic>
        <p:nvPicPr>
          <p:cNvPr id="121" name="Google Shape;121;p21" descr="One of the first images taken by Perseverance, released on Thursday, with a protective cap over the camera’s lens."/>
          <p:cNvPicPr preferRelativeResize="0"/>
          <p:nvPr/>
        </p:nvPicPr>
        <p:blipFill>
          <a:blip r:embed="rId4">
            <a:alphaModFix/>
          </a:blip>
          <a:stretch>
            <a:fillRect/>
          </a:stretch>
        </p:blipFill>
        <p:spPr>
          <a:xfrm>
            <a:off x="408650" y="701175"/>
            <a:ext cx="2704000" cy="2055050"/>
          </a:xfrm>
          <a:prstGeom prst="rect">
            <a:avLst/>
          </a:prstGeom>
          <a:noFill/>
          <a:ln w="38100" cap="flat" cmpd="sng">
            <a:solidFill>
              <a:srgbClr val="666666"/>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1081</Words>
  <Application>Microsoft Office PowerPoint</Application>
  <PresentationFormat>On-screen Show (16:9)</PresentationFormat>
  <Paragraphs>85</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Oswald</vt:lpstr>
      <vt:lpstr>Arial</vt:lpstr>
      <vt:lpstr>Simple Dark</vt:lpstr>
      <vt:lpstr>Weekly Report</vt:lpstr>
      <vt:lpstr>Global News</vt:lpstr>
      <vt:lpstr>Haiti Protests </vt:lpstr>
      <vt:lpstr>Avian flu outbreak in russia </vt:lpstr>
      <vt:lpstr>Colombia grants legal status to refugees</vt:lpstr>
      <vt:lpstr>National News</vt:lpstr>
      <vt:lpstr>⚠ Disaster in Texas ⚠</vt:lpstr>
      <vt:lpstr>PowerPoint Presentation</vt:lpstr>
      <vt:lpstr>✧ Perseverance ✧</vt:lpstr>
      <vt:lpstr>PowerPoint Presentation</vt:lpstr>
      <vt:lpstr>State News</vt:lpstr>
      <vt:lpstr>COVID-19 Update</vt:lpstr>
      <vt:lpstr>PowerPoint Presentation</vt:lpstr>
      <vt:lpstr>Ohio Ad Campaign</vt:lpstr>
      <vt:lpstr>Winter Storm</vt:lpstr>
      <vt:lpstr>Ohio’s Death Penalty</vt:lpstr>
      <vt:lpstr>Local News</vt:lpstr>
      <vt:lpstr>Akron Public Schools</vt:lpstr>
      <vt:lpstr>Replacing Water Pipes</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Weekly Report</dc:title>
  <cp:lastModifiedBy>Natalie Feaser</cp:lastModifiedBy>
  <cp:revision>1</cp:revision>
  <dcterms:modified xsi:type="dcterms:W3CDTF">2021-03-02T15:07:47Z</dcterms:modified>
</cp:coreProperties>
</file>